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75"/>
  </p:notesMasterIdLst>
  <p:sldIdLst>
    <p:sldId id="256" r:id="rId2"/>
    <p:sldId id="310" r:id="rId3"/>
    <p:sldId id="257" r:id="rId4"/>
    <p:sldId id="258" r:id="rId5"/>
    <p:sldId id="260" r:id="rId6"/>
    <p:sldId id="311" r:id="rId7"/>
    <p:sldId id="313" r:id="rId8"/>
    <p:sldId id="312" r:id="rId9"/>
    <p:sldId id="314" r:id="rId10"/>
    <p:sldId id="315" r:id="rId11"/>
    <p:sldId id="261" r:id="rId12"/>
    <p:sldId id="317" r:id="rId13"/>
    <p:sldId id="318" r:id="rId14"/>
    <p:sldId id="319" r:id="rId15"/>
    <p:sldId id="263" r:id="rId16"/>
    <p:sldId id="320" r:id="rId17"/>
    <p:sldId id="321" r:id="rId18"/>
    <p:sldId id="264" r:id="rId19"/>
    <p:sldId id="265" r:id="rId20"/>
    <p:sldId id="268" r:id="rId21"/>
    <p:sldId id="269" r:id="rId22"/>
    <p:sldId id="270" r:id="rId23"/>
    <p:sldId id="271" r:id="rId24"/>
    <p:sldId id="272" r:id="rId25"/>
    <p:sldId id="273" r:id="rId26"/>
    <p:sldId id="322" r:id="rId27"/>
    <p:sldId id="274" r:id="rId28"/>
    <p:sldId id="275" r:id="rId29"/>
    <p:sldId id="289" r:id="rId30"/>
    <p:sldId id="290" r:id="rId31"/>
    <p:sldId id="323" r:id="rId32"/>
    <p:sldId id="291" r:id="rId33"/>
    <p:sldId id="324" r:id="rId34"/>
    <p:sldId id="292" r:id="rId35"/>
    <p:sldId id="293" r:id="rId36"/>
    <p:sldId id="325" r:id="rId37"/>
    <p:sldId id="295" r:id="rId38"/>
    <p:sldId id="296" r:id="rId39"/>
    <p:sldId id="297" r:id="rId40"/>
    <p:sldId id="326" r:id="rId41"/>
    <p:sldId id="327" r:id="rId42"/>
    <p:sldId id="328" r:id="rId43"/>
    <p:sldId id="329" r:id="rId44"/>
    <p:sldId id="330" r:id="rId45"/>
    <p:sldId id="298" r:id="rId46"/>
    <p:sldId id="299" r:id="rId47"/>
    <p:sldId id="300" r:id="rId48"/>
    <p:sldId id="301" r:id="rId49"/>
    <p:sldId id="302" r:id="rId50"/>
    <p:sldId id="303" r:id="rId51"/>
    <p:sldId id="304" r:id="rId52"/>
    <p:sldId id="305"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79" autoAdjust="0"/>
  </p:normalViewPr>
  <p:slideViewPr>
    <p:cSldViewPr>
      <p:cViewPr varScale="1">
        <p:scale>
          <a:sx n="65" d="100"/>
          <a:sy n="65" d="100"/>
        </p:scale>
        <p:origin x="1320" y="40"/>
      </p:cViewPr>
      <p:guideLst>
        <p:guide orient="horz" pos="216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422B10-FE80-4935-B9C9-55F2DE02CE53}" type="datetimeFigureOut">
              <a:rPr lang="en-US" smtClean="0"/>
              <a:t>3/27/2020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74C31-EB4A-4B21-8134-CB5741A1DC5F}" type="slidenum">
              <a:rPr lang="en-US" smtClean="0"/>
              <a:t>‹#›</a:t>
            </a:fld>
            <a:endParaRPr lang="en-US"/>
          </a:p>
        </p:txBody>
      </p:sp>
    </p:spTree>
    <p:extLst>
      <p:ext uri="{BB962C8B-B14F-4D97-AF65-F5344CB8AC3E}">
        <p14:creationId xmlns:p14="http://schemas.microsoft.com/office/powerpoint/2010/main" val="211314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a:t>
            </a:fld>
            <a:endParaRPr lang="en-US"/>
          </a:p>
        </p:txBody>
      </p:sp>
    </p:spTree>
    <p:extLst>
      <p:ext uri="{BB962C8B-B14F-4D97-AF65-F5344CB8AC3E}">
        <p14:creationId xmlns:p14="http://schemas.microsoft.com/office/powerpoint/2010/main" val="921767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Scholars on wisdom and well-being: </a:t>
            </a:r>
            <a:r>
              <a:rPr lang="en-US" sz="1200" kern="1200" dirty="0" smtClean="0">
                <a:solidFill>
                  <a:schemeClr val="tx1"/>
                </a:solidFill>
                <a:effectLst/>
                <a:latin typeface="+mn-lt"/>
                <a:ea typeface="+mn-ea"/>
                <a:cs typeface="+mn-cs"/>
              </a:rPr>
              <a:t>Studies by </a:t>
            </a:r>
            <a:r>
              <a:rPr lang="en-US" sz="1200" kern="1200" dirty="0" err="1" smtClean="0">
                <a:solidFill>
                  <a:schemeClr val="tx1"/>
                </a:solidFill>
                <a:effectLst/>
                <a:latin typeface="+mn-lt"/>
                <a:ea typeface="+mn-ea"/>
                <a:cs typeface="+mn-cs"/>
              </a:rPr>
              <a:t>Ardelt</a:t>
            </a:r>
            <a:r>
              <a:rPr lang="en-US" sz="1200" kern="1200" dirty="0" smtClean="0">
                <a:solidFill>
                  <a:schemeClr val="tx1"/>
                </a:solidFill>
                <a:effectLst/>
                <a:latin typeface="+mn-lt"/>
                <a:ea typeface="+mn-ea"/>
                <a:cs typeface="+mn-cs"/>
              </a:rPr>
              <a:t> (1997, 2016) revealed that wisdom was significantly correlated with life satisfaction, sense of mastery, purpose in life, and greater physical well-being for both men and women. Greater wisdom, in particular the reflective wisdom dimension, helped to buffer the experience of adverse life events during the previous year (</a:t>
            </a:r>
            <a:r>
              <a:rPr lang="en-US" sz="1200" kern="1200" dirty="0" err="1" smtClean="0">
                <a:solidFill>
                  <a:schemeClr val="tx1"/>
                </a:solidFill>
                <a:effectLst/>
                <a:latin typeface="+mn-lt"/>
                <a:ea typeface="+mn-ea"/>
                <a:cs typeface="+mn-cs"/>
              </a:rPr>
              <a:t>Ardelt</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Jeste</a:t>
            </a:r>
            <a:r>
              <a:rPr lang="en-US" sz="1200" kern="1200" dirty="0" smtClean="0">
                <a:solidFill>
                  <a:schemeClr val="tx1"/>
                </a:solidFill>
                <a:effectLst/>
                <a:latin typeface="+mn-lt"/>
                <a:ea typeface="+mn-ea"/>
                <a:cs typeface="+mn-cs"/>
              </a:rPr>
              <a:t>, 2016). The association between wisdom and physical health was investigated by Grossmann, </a:t>
            </a:r>
            <a:r>
              <a:rPr lang="en-US" sz="1200" kern="1200" dirty="0" err="1" smtClean="0">
                <a:solidFill>
                  <a:schemeClr val="tx1"/>
                </a:solidFill>
                <a:effectLst/>
                <a:latin typeface="+mn-lt"/>
                <a:ea typeface="+mn-ea"/>
                <a:cs typeface="+mn-cs"/>
              </a:rPr>
              <a:t>Sahdra</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Ciarrochi</a:t>
            </a:r>
            <a:r>
              <a:rPr lang="en-US" sz="1200" kern="1200" dirty="0" smtClean="0">
                <a:solidFill>
                  <a:schemeClr val="tx1"/>
                </a:solidFill>
                <a:effectLst/>
                <a:latin typeface="+mn-lt"/>
                <a:ea typeface="+mn-ea"/>
                <a:cs typeface="+mn-cs"/>
              </a:rPr>
              <a:t> (2016). They found that wise reasoning styles or wisdom-related reasoning was correlated with healthier heart rate variability (i.e., cardiac vagal tone), which is an indicator of stress. Wisdom also seems related to well-being through association with increased striving for the good life and greater preferences for personal growth and self-actualization (</a:t>
            </a:r>
            <a:r>
              <a:rPr lang="en-US" sz="1200" kern="1200" dirty="0" err="1" smtClean="0">
                <a:solidFill>
                  <a:schemeClr val="tx1"/>
                </a:solidFill>
                <a:effectLst/>
                <a:latin typeface="+mn-lt"/>
                <a:ea typeface="+mn-ea"/>
                <a:cs typeface="+mn-cs"/>
              </a:rPr>
              <a:t>Scheibe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Kunzmann</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Baltes</a:t>
            </a:r>
            <a:r>
              <a:rPr lang="en-US" sz="1200" kern="1200" dirty="0" smtClean="0">
                <a:solidFill>
                  <a:schemeClr val="tx1"/>
                </a:solidFill>
                <a:effectLst/>
                <a:latin typeface="+mn-lt"/>
                <a:ea typeface="+mn-ea"/>
                <a:cs typeface="+mn-cs"/>
              </a:rPr>
              <a:t>, 2009) as well as associations with autonomy, psychological-mindedness, purpose in life, and basic personality traits such as openness to experience, agreeableness, and conscientiousness (Wink &amp; Staudinger, 2016). </a:t>
            </a:r>
            <a:endParaRPr lang="en-US" u="sn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15</a:t>
            </a:fld>
            <a:endParaRPr lang="en-US"/>
          </a:p>
        </p:txBody>
      </p:sp>
    </p:spTree>
    <p:extLst>
      <p:ext uri="{BB962C8B-B14F-4D97-AF65-F5344CB8AC3E}">
        <p14:creationId xmlns:p14="http://schemas.microsoft.com/office/powerpoint/2010/main" val="1262135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Scholars on wisdom and well-being: </a:t>
            </a:r>
            <a:r>
              <a:rPr lang="en-US" sz="1200" kern="1200" dirty="0" smtClean="0">
                <a:solidFill>
                  <a:schemeClr val="tx1"/>
                </a:solidFill>
                <a:effectLst/>
                <a:latin typeface="+mn-lt"/>
                <a:ea typeface="+mn-ea"/>
                <a:cs typeface="+mn-cs"/>
              </a:rPr>
              <a:t>Studies by </a:t>
            </a:r>
            <a:r>
              <a:rPr lang="en-US" sz="1200" kern="1200" dirty="0" err="1" smtClean="0">
                <a:solidFill>
                  <a:schemeClr val="tx1"/>
                </a:solidFill>
                <a:effectLst/>
                <a:latin typeface="+mn-lt"/>
                <a:ea typeface="+mn-ea"/>
                <a:cs typeface="+mn-cs"/>
              </a:rPr>
              <a:t>Ardelt</a:t>
            </a:r>
            <a:r>
              <a:rPr lang="en-US" sz="1200" kern="1200" dirty="0" smtClean="0">
                <a:solidFill>
                  <a:schemeClr val="tx1"/>
                </a:solidFill>
                <a:effectLst/>
                <a:latin typeface="+mn-lt"/>
                <a:ea typeface="+mn-ea"/>
                <a:cs typeface="+mn-cs"/>
              </a:rPr>
              <a:t> (1997, 2016) revealed that wisdom was significantly correlated with life satisfaction, sense of mastery, purpose in life, and greater physical well-being for both men and women. Greater wisdom, in particular the reflective wisdom dimension, helped to buffer the experience of adverse life events during the previous year (</a:t>
            </a:r>
            <a:r>
              <a:rPr lang="en-US" sz="1200" kern="1200" dirty="0" err="1" smtClean="0">
                <a:solidFill>
                  <a:schemeClr val="tx1"/>
                </a:solidFill>
                <a:effectLst/>
                <a:latin typeface="+mn-lt"/>
                <a:ea typeface="+mn-ea"/>
                <a:cs typeface="+mn-cs"/>
              </a:rPr>
              <a:t>Ardelt</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Jeste</a:t>
            </a:r>
            <a:r>
              <a:rPr lang="en-US" sz="1200" kern="1200" dirty="0" smtClean="0">
                <a:solidFill>
                  <a:schemeClr val="tx1"/>
                </a:solidFill>
                <a:effectLst/>
                <a:latin typeface="+mn-lt"/>
                <a:ea typeface="+mn-ea"/>
                <a:cs typeface="+mn-cs"/>
              </a:rPr>
              <a:t>, 2016). The association between wisdom and physical health was investigated by Grossmann, </a:t>
            </a:r>
            <a:r>
              <a:rPr lang="en-US" sz="1200" kern="1200" dirty="0" err="1" smtClean="0">
                <a:solidFill>
                  <a:schemeClr val="tx1"/>
                </a:solidFill>
                <a:effectLst/>
                <a:latin typeface="+mn-lt"/>
                <a:ea typeface="+mn-ea"/>
                <a:cs typeface="+mn-cs"/>
              </a:rPr>
              <a:t>Sahdra</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Ciarrochi</a:t>
            </a:r>
            <a:r>
              <a:rPr lang="en-US" sz="1200" kern="1200" dirty="0" smtClean="0">
                <a:solidFill>
                  <a:schemeClr val="tx1"/>
                </a:solidFill>
                <a:effectLst/>
                <a:latin typeface="+mn-lt"/>
                <a:ea typeface="+mn-ea"/>
                <a:cs typeface="+mn-cs"/>
              </a:rPr>
              <a:t> (2016). They found that wise reasoning styles or wisdom-related reasoning was correlated with healthier heart rate variability (i.e., cardiac vagal tone), which is an indicator of stress. Wisdom also seems related to well-being through association with increased striving for the good life and greater preferences for personal growth and self-actualization (</a:t>
            </a:r>
            <a:r>
              <a:rPr lang="en-US" sz="1200" kern="1200" dirty="0" err="1" smtClean="0">
                <a:solidFill>
                  <a:schemeClr val="tx1"/>
                </a:solidFill>
                <a:effectLst/>
                <a:latin typeface="+mn-lt"/>
                <a:ea typeface="+mn-ea"/>
                <a:cs typeface="+mn-cs"/>
              </a:rPr>
              <a:t>Scheibe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Kunzmann</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Baltes</a:t>
            </a:r>
            <a:r>
              <a:rPr lang="en-US" sz="1200" kern="1200" dirty="0" smtClean="0">
                <a:solidFill>
                  <a:schemeClr val="tx1"/>
                </a:solidFill>
                <a:effectLst/>
                <a:latin typeface="+mn-lt"/>
                <a:ea typeface="+mn-ea"/>
                <a:cs typeface="+mn-cs"/>
              </a:rPr>
              <a:t>, 2009) as well as associations with autonomy, psychological-mindedness, purpose in life, and basic personality traits such as openness to experience, agreeableness, and conscientiousness (Wink &amp; Staudinger, 2016). </a:t>
            </a:r>
            <a:endParaRPr lang="en-US" u="sn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16</a:t>
            </a:fld>
            <a:endParaRPr lang="en-US"/>
          </a:p>
        </p:txBody>
      </p:sp>
    </p:spTree>
    <p:extLst>
      <p:ext uri="{BB962C8B-B14F-4D97-AF65-F5344CB8AC3E}">
        <p14:creationId xmlns:p14="http://schemas.microsoft.com/office/powerpoint/2010/main" val="4232847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Erik Erikson’s perspective on wisdom</a:t>
            </a:r>
            <a:r>
              <a:rPr lang="en-US" dirty="0" smtClean="0"/>
              <a:t>:</a:t>
            </a:r>
            <a:r>
              <a:rPr lang="en-US" baseline="0" dirty="0" smtClean="0"/>
              <a:t> He r</a:t>
            </a:r>
            <a:r>
              <a:rPr lang="en-US" dirty="0" smtClean="0"/>
              <a:t>egarded wisdom as the virtue that results from a successful resolution of the last psychosocial stage of development: integrity versus despair.</a:t>
            </a:r>
            <a:r>
              <a:rPr lang="en-US" baseline="0" dirty="0" smtClean="0"/>
              <a:t> </a:t>
            </a: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18</a:t>
            </a:fld>
            <a:endParaRPr lang="en-US"/>
          </a:p>
        </p:txBody>
      </p:sp>
    </p:spTree>
    <p:extLst>
      <p:ext uri="{BB962C8B-B14F-4D97-AF65-F5344CB8AC3E}">
        <p14:creationId xmlns:p14="http://schemas.microsoft.com/office/powerpoint/2010/main" val="54114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Formal-operational thinking:</a:t>
            </a:r>
            <a:r>
              <a:rPr lang="en-US" u="none" dirty="0" smtClean="0"/>
              <a:t>  </a:t>
            </a:r>
            <a:r>
              <a:rPr lang="en-US" sz="1200" u="none" kern="1200" dirty="0"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nvolves the ability to use abstract concepts in solving problems.</a:t>
            </a:r>
            <a:endParaRPr lang="en-US" u="sng"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u="sng"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19</a:t>
            </a:fld>
            <a:endParaRPr lang="en-US"/>
          </a:p>
        </p:txBody>
      </p:sp>
    </p:spTree>
    <p:extLst>
      <p:ext uri="{BB962C8B-B14F-4D97-AF65-F5344CB8AC3E}">
        <p14:creationId xmlns:p14="http://schemas.microsoft.com/office/powerpoint/2010/main" val="608908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20</a:t>
            </a:fld>
            <a:endParaRPr lang="en-US"/>
          </a:p>
        </p:txBody>
      </p:sp>
    </p:spTree>
    <p:extLst>
      <p:ext uri="{BB962C8B-B14F-4D97-AF65-F5344CB8AC3E}">
        <p14:creationId xmlns:p14="http://schemas.microsoft.com/office/powerpoint/2010/main" val="74180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u="sng" dirty="0" err="1" smtClean="0"/>
              <a:t>Baltes</a:t>
            </a:r>
            <a:r>
              <a:rPr lang="en-US" u="sng" dirty="0" smtClean="0"/>
              <a:t> and Staudinger’s four general factors</a:t>
            </a:r>
            <a:r>
              <a:rPr lang="en-US" u="none" dirty="0" smtClean="0"/>
              <a:t>:</a:t>
            </a:r>
            <a:r>
              <a:rPr lang="en-US" u="none" baseline="0" dirty="0" smtClean="0"/>
              <a:t> </a:t>
            </a:r>
            <a:r>
              <a:rPr lang="en-US" u="none" dirty="0" smtClean="0"/>
              <a:t>(</a:t>
            </a:r>
            <a:r>
              <a:rPr lang="en-US" dirty="0" smtClean="0"/>
              <a:t>1) intelligence; (2)  personality dispositions; (3) cognitive styles; and 4) life experiences.</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21</a:t>
            </a:fld>
            <a:endParaRPr lang="en-US"/>
          </a:p>
        </p:txBody>
      </p:sp>
    </p:spTree>
    <p:extLst>
      <p:ext uri="{BB962C8B-B14F-4D97-AF65-F5344CB8AC3E}">
        <p14:creationId xmlns:p14="http://schemas.microsoft.com/office/powerpoint/2010/main" val="4012561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Blaine </a:t>
            </a:r>
            <a:r>
              <a:rPr lang="en-US" dirty="0" err="1" smtClean="0"/>
              <a:t>Fowers</a:t>
            </a:r>
            <a:r>
              <a:rPr lang="en-US" dirty="0" smtClean="0"/>
              <a:t>’ five character types:</a:t>
            </a:r>
            <a:r>
              <a:rPr lang="en-US" baseline="0" dirty="0" smtClean="0"/>
              <a:t> </a:t>
            </a:r>
            <a:r>
              <a:rPr lang="en-US" sz="1200" kern="1200" dirty="0" smtClean="0">
                <a:solidFill>
                  <a:schemeClr val="tx1"/>
                </a:solidFill>
                <a:effectLst/>
                <a:latin typeface="+mn-lt"/>
                <a:ea typeface="+mn-ea"/>
                <a:cs typeface="+mn-cs"/>
              </a:rPr>
              <a:t>Blaine </a:t>
            </a:r>
            <a:r>
              <a:rPr lang="en-US" sz="1200" kern="1200" dirty="0" err="1" smtClean="0">
                <a:solidFill>
                  <a:schemeClr val="tx1"/>
                </a:solidFill>
                <a:effectLst/>
                <a:latin typeface="+mn-lt"/>
                <a:ea typeface="+mn-ea"/>
                <a:cs typeface="+mn-cs"/>
              </a:rPr>
              <a:t>Fowers</a:t>
            </a:r>
            <a:r>
              <a:rPr lang="en-US" sz="1200" kern="1200" dirty="0" smtClean="0">
                <a:solidFill>
                  <a:schemeClr val="tx1"/>
                </a:solidFill>
                <a:effectLst/>
                <a:latin typeface="+mn-lt"/>
                <a:ea typeface="+mn-ea"/>
                <a:cs typeface="+mn-cs"/>
              </a:rPr>
              <a:t> (2005) posited five character types, each defined by how well the virtues are acknowledged and balanced. These move from those in which people ignore the basic human virtues (i.e., the “beastly” and “vicious” types) to those in which people know what they should do but struggle to act in ways that are consistent with those values (i.e., “incontinent” and “continent” types). The most mature character type is the </a:t>
            </a:r>
            <a:r>
              <a:rPr lang="en-US" sz="1200" i="1" kern="1200" dirty="0" smtClean="0">
                <a:solidFill>
                  <a:schemeClr val="tx1"/>
                </a:solidFill>
                <a:effectLst/>
                <a:latin typeface="+mn-lt"/>
                <a:ea typeface="+mn-ea"/>
                <a:cs typeface="+mn-cs"/>
              </a:rPr>
              <a:t>virtuous</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t>
            </a:r>
            <a:r>
              <a:rPr lang="en-US" sz="1200" i="1" kern="1200" dirty="0" smtClean="0">
                <a:solidFill>
                  <a:schemeClr val="tx1"/>
                </a:solidFill>
                <a:effectLst/>
                <a:latin typeface="+mn-lt"/>
                <a:ea typeface="+mn-ea"/>
                <a:cs typeface="+mn-cs"/>
              </a:rPr>
              <a:t>virtuous character</a:t>
            </a:r>
            <a:r>
              <a:rPr lang="en-US" sz="1200" kern="1200" dirty="0" smtClean="0">
                <a:solidFill>
                  <a:schemeClr val="tx1"/>
                </a:solidFill>
                <a:effectLst/>
                <a:latin typeface="+mn-lt"/>
                <a:ea typeface="+mn-ea"/>
                <a:cs typeface="+mn-cs"/>
              </a:rPr>
              <a:t> type is “able to act consistently in a way that is fitting, given the circumstances. Virtuous character is guided by a clear vision of what is good and admirable, and the individual acts consistently and gladly in the service of those goods” (</a:t>
            </a:r>
            <a:r>
              <a:rPr lang="en-US" sz="1200" kern="1200" dirty="0" err="1" smtClean="0">
                <a:solidFill>
                  <a:schemeClr val="tx1"/>
                </a:solidFill>
                <a:effectLst/>
                <a:latin typeface="+mn-lt"/>
                <a:ea typeface="+mn-ea"/>
                <a:cs typeface="+mn-cs"/>
              </a:rPr>
              <a:t>Fowers</a:t>
            </a:r>
            <a:r>
              <a:rPr lang="en-US" sz="1200" kern="1200" dirty="0" smtClean="0">
                <a:solidFill>
                  <a:schemeClr val="tx1"/>
                </a:solidFill>
                <a:effectLst/>
                <a:latin typeface="+mn-lt"/>
                <a:ea typeface="+mn-ea"/>
                <a:cs typeface="+mn-cs"/>
              </a:rPr>
              <a:t>, 2008, p. 645). In addition, the virtuous character is motivated by a love of what is good. There is no struggle to act well because one’s desires are harmonious with the higher virtues.</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22</a:t>
            </a:fld>
            <a:endParaRPr lang="en-US"/>
          </a:p>
        </p:txBody>
      </p:sp>
    </p:spTree>
    <p:extLst>
      <p:ext uri="{BB962C8B-B14F-4D97-AF65-F5344CB8AC3E}">
        <p14:creationId xmlns:p14="http://schemas.microsoft.com/office/powerpoint/2010/main" val="2209942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Difficult to teach wisdom</a:t>
            </a:r>
            <a:r>
              <a:rPr lang="en-US" u="none" dirty="0" smtClean="0"/>
              <a:t>:</a:t>
            </a:r>
            <a:r>
              <a:rPr lang="en-US" u="none" baseline="0" dirty="0" smtClean="0"/>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Requires</a:t>
            </a:r>
            <a:r>
              <a:rPr lang="en-US" dirty="0" smtClean="0"/>
              <a:t> an ability to use post-formal thinking that works with contradictory, conflicting, or paradoxical ideas. </a:t>
            </a:r>
          </a:p>
          <a:p>
            <a:pPr marL="171450" indent="-171450">
              <a:buFont typeface="Arial" panose="020B0604020202020204" pitchFamily="34" charset="0"/>
              <a:buChar char="•"/>
            </a:pPr>
            <a:r>
              <a:rPr lang="en-US" dirty="0" smtClean="0"/>
              <a:t>Requires openness to experiences along with “the ability to transcend one’s narrow perspective and self-interest” (Leary &amp; </a:t>
            </a:r>
            <a:r>
              <a:rPr lang="en-US" dirty="0" err="1" smtClean="0"/>
              <a:t>Guadagno</a:t>
            </a:r>
            <a:r>
              <a:rPr lang="en-US" dirty="0" smtClean="0"/>
              <a:t>, 2011, p. 142).</a:t>
            </a:r>
          </a:p>
          <a:p>
            <a:pPr marL="171450" indent="-171450">
              <a:buFont typeface="Arial" panose="020B0604020202020204" pitchFamily="34" charset="0"/>
              <a:buChar char="•"/>
            </a:pPr>
            <a:r>
              <a:rPr lang="en-US" dirty="0" smtClean="0"/>
              <a:t>Truly wise people act according to high ethical standards and seek the common good.</a:t>
            </a:r>
          </a:p>
        </p:txBody>
      </p:sp>
      <p:sp>
        <p:nvSpPr>
          <p:cNvPr id="4" name="Slide Number Placeholder 3"/>
          <p:cNvSpPr>
            <a:spLocks noGrp="1"/>
          </p:cNvSpPr>
          <p:nvPr>
            <p:ph type="sldNum" sz="quarter" idx="10"/>
          </p:nvPr>
        </p:nvSpPr>
        <p:spPr/>
        <p:txBody>
          <a:bodyPr/>
          <a:lstStyle/>
          <a:p>
            <a:fld id="{39974C31-EB4A-4B21-8134-CB5741A1DC5F}" type="slidenum">
              <a:rPr lang="en-US" smtClean="0"/>
              <a:t>23</a:t>
            </a:fld>
            <a:endParaRPr lang="en-US"/>
          </a:p>
        </p:txBody>
      </p:sp>
    </p:spTree>
    <p:extLst>
      <p:ext uri="{BB962C8B-B14F-4D97-AF65-F5344CB8AC3E}">
        <p14:creationId xmlns:p14="http://schemas.microsoft.com/office/powerpoint/2010/main" val="580160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sng" dirty="0" smtClean="0"/>
              <a:t>Gemeinschaftsgefuhl</a:t>
            </a:r>
            <a:r>
              <a:rPr lang="en-US" i="0" dirty="0" smtClean="0"/>
              <a:t>:</a:t>
            </a:r>
            <a:r>
              <a:rPr lang="en-US" dirty="0" smtClean="0"/>
              <a:t> Translated initially as "social sense," and then later as "social feeling" </a:t>
            </a:r>
            <a:r>
              <a:rPr lang="en-US" b="0" dirty="0" smtClean="0"/>
              <a:t>or social interest. Social feeling is an ideal or a goal that offered possibilities for behavior.</a:t>
            </a: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24</a:t>
            </a:fld>
            <a:endParaRPr lang="en-US"/>
          </a:p>
        </p:txBody>
      </p:sp>
    </p:spTree>
    <p:extLst>
      <p:ext uri="{BB962C8B-B14F-4D97-AF65-F5344CB8AC3E}">
        <p14:creationId xmlns:p14="http://schemas.microsoft.com/office/powerpoint/2010/main" val="1742090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sng" dirty="0" smtClean="0"/>
              <a:t>Archetypes</a:t>
            </a:r>
            <a:r>
              <a:rPr lang="en-US" i="1" dirty="0" smtClean="0"/>
              <a:t>:</a:t>
            </a:r>
            <a:r>
              <a:rPr lang="en-US" i="1" baseline="0" dirty="0" smtClean="0"/>
              <a:t> </a:t>
            </a:r>
            <a:r>
              <a:rPr lang="en-US" dirty="0" smtClean="0"/>
              <a:t>The process of </a:t>
            </a:r>
            <a:r>
              <a:rPr lang="en-US" b="0" dirty="0" smtClean="0"/>
              <a:t>individuation</a:t>
            </a:r>
            <a:r>
              <a:rPr lang="en-US" dirty="0" smtClean="0"/>
              <a:t>, or self-realization, leads to the development and refinement of what Jung called the self archetype.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25</a:t>
            </a:fld>
            <a:endParaRPr lang="en-US"/>
          </a:p>
        </p:txBody>
      </p:sp>
    </p:spTree>
    <p:extLst>
      <p:ext uri="{BB962C8B-B14F-4D97-AF65-F5344CB8AC3E}">
        <p14:creationId xmlns:p14="http://schemas.microsoft.com/office/powerpoint/2010/main" val="2971506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u="sng" dirty="0" smtClean="0"/>
              <a:t>Definitions by scholars</a:t>
            </a:r>
            <a:r>
              <a:rPr lang="en-US" dirty="0" smtClean="0"/>
              <a:t>: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Kramer (2000) stated that wisdom is “exceptional breadth and depth of knowledge about the conditions of life and human affairs.” Kramer (2000) also reviewed much of the existing research on wisdom. In her view, the two major elements of wisdom are greater openness to experience and a “capacity to reflect on and grapple with difficult existential life issues.”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According to Clayton (1982), “Wisdom is...the ability that enables the individual to grasp human nature, which operates on the principles of contradiction, paradox, and change. Human nature is being used here to refer to understanding of self and understanding of others.”</a:t>
            </a: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Labouvie-Vief</a:t>
            </a:r>
            <a:r>
              <a:rPr lang="en-US" sz="1200" kern="1200" dirty="0" smtClean="0">
                <a:solidFill>
                  <a:schemeClr val="tx1"/>
                </a:solidFill>
                <a:effectLst/>
                <a:latin typeface="+mn-lt"/>
                <a:ea typeface="+mn-ea"/>
                <a:cs typeface="+mn-cs"/>
              </a:rPr>
              <a:t> (1990) proposed that wisdom involves the dialectical integration of two forms of knowledge: </a:t>
            </a:r>
            <a:r>
              <a:rPr lang="en-US" sz="1200" i="1" kern="1200" dirty="0" smtClean="0">
                <a:solidFill>
                  <a:schemeClr val="tx1"/>
                </a:solidFill>
                <a:effectLst/>
                <a:latin typeface="+mn-lt"/>
                <a:ea typeface="+mn-ea"/>
                <a:cs typeface="+mn-cs"/>
              </a:rPr>
              <a:t>logos</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mythos.</a:t>
            </a:r>
            <a:r>
              <a:rPr lang="en-US" sz="1200" kern="1200" dirty="0" smtClean="0">
                <a:solidFill>
                  <a:schemeClr val="tx1"/>
                </a:solidFill>
                <a:effectLst/>
                <a:latin typeface="+mn-lt"/>
                <a:ea typeface="+mn-ea"/>
                <a:cs typeface="+mn-cs"/>
              </a:rPr>
              <a:t> Logos is knowledge gained through the use of analytical, propositional, and other formal structures of logic. Mythos is knowledge gained through speech, narrative, plot, or dialogue.</a:t>
            </a: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Pascual</a:t>
            </a:r>
            <a:r>
              <a:rPr lang="en-US" sz="1200" kern="1200" dirty="0" smtClean="0">
                <a:solidFill>
                  <a:schemeClr val="tx1"/>
                </a:solidFill>
                <a:effectLst/>
                <a:latin typeface="+mn-lt"/>
                <a:ea typeface="+mn-ea"/>
                <a:cs typeface="+mn-cs"/>
              </a:rPr>
              <a:t>-Leone (1990) sounded similar themes in his perspective on wisdom. What he added is a theoretical statement on what he calls the “</a:t>
            </a:r>
            <a:r>
              <a:rPr lang="en-US" sz="1200" kern="1200" dirty="0" err="1" smtClean="0">
                <a:solidFill>
                  <a:schemeClr val="tx1"/>
                </a:solidFill>
                <a:effectLst/>
                <a:latin typeface="+mn-lt"/>
                <a:ea typeface="+mn-ea"/>
                <a:cs typeface="+mn-cs"/>
              </a:rPr>
              <a:t>ultraself</a:t>
            </a:r>
            <a:r>
              <a:rPr lang="en-US" sz="1200" kern="1200" dirty="0" smtClean="0">
                <a:solidFill>
                  <a:schemeClr val="tx1"/>
                </a:solidFill>
                <a:effectLst/>
                <a:latin typeface="+mn-lt"/>
                <a:ea typeface="+mn-ea"/>
                <a:cs typeface="+mn-cs"/>
              </a:rPr>
              <a:t>” or “transcendent self” as a hallmark of wisdom. This </a:t>
            </a:r>
            <a:r>
              <a:rPr lang="en-US" sz="1200" kern="1200" dirty="0" err="1" smtClean="0">
                <a:solidFill>
                  <a:schemeClr val="tx1"/>
                </a:solidFill>
                <a:effectLst/>
                <a:latin typeface="+mn-lt"/>
                <a:ea typeface="+mn-ea"/>
                <a:cs typeface="+mn-cs"/>
              </a:rPr>
              <a:t>ultraself</a:t>
            </a:r>
            <a:r>
              <a:rPr lang="en-US" sz="1200" kern="1200" dirty="0" smtClean="0">
                <a:solidFill>
                  <a:schemeClr val="tx1"/>
                </a:solidFill>
                <a:effectLst/>
                <a:latin typeface="+mn-lt"/>
                <a:ea typeface="+mn-ea"/>
                <a:cs typeface="+mn-cs"/>
              </a:rPr>
              <a:t> operates as a higher, more encompassing, center of information processing able to integrate cognitive and emotional processes, particularly love and care.</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a:t>
            </a:fld>
            <a:endParaRPr lang="en-US"/>
          </a:p>
        </p:txBody>
      </p:sp>
    </p:spTree>
    <p:extLst>
      <p:ext uri="{BB962C8B-B14F-4D97-AF65-F5344CB8AC3E}">
        <p14:creationId xmlns:p14="http://schemas.microsoft.com/office/powerpoint/2010/main" val="1112915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sng" dirty="0" smtClean="0"/>
              <a:t>Archetypes</a:t>
            </a:r>
            <a:r>
              <a:rPr lang="en-US" i="1" dirty="0" smtClean="0"/>
              <a:t>:</a:t>
            </a:r>
            <a:r>
              <a:rPr lang="en-US" i="1" baseline="0" dirty="0" smtClean="0"/>
              <a:t> </a:t>
            </a:r>
            <a:r>
              <a:rPr lang="en-US" dirty="0" smtClean="0"/>
              <a:t>The process of </a:t>
            </a:r>
            <a:r>
              <a:rPr lang="en-US" b="0" dirty="0" smtClean="0"/>
              <a:t>individuation</a:t>
            </a:r>
            <a:r>
              <a:rPr lang="en-US" dirty="0" smtClean="0"/>
              <a:t>, or self-realization, leads to the development and refinement of what Jung called the self archetype.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26</a:t>
            </a:fld>
            <a:endParaRPr lang="en-US"/>
          </a:p>
        </p:txBody>
      </p:sp>
    </p:spTree>
    <p:extLst>
      <p:ext uri="{BB962C8B-B14F-4D97-AF65-F5344CB8AC3E}">
        <p14:creationId xmlns:p14="http://schemas.microsoft.com/office/powerpoint/2010/main" val="64612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Escape mechanisms</a:t>
            </a:r>
            <a:r>
              <a:rPr lang="en-US" dirty="0" smtClean="0"/>
              <a:t>:</a:t>
            </a:r>
            <a:r>
              <a:rPr lang="en-US" baseline="0" dirty="0" smtClean="0"/>
              <a:t> </a:t>
            </a:r>
            <a:r>
              <a:rPr lang="en-US" sz="1200" kern="1200" dirty="0" smtClean="0">
                <a:solidFill>
                  <a:schemeClr val="tx1"/>
                </a:solidFill>
                <a:effectLst/>
                <a:latin typeface="+mn-lt"/>
                <a:ea typeface="+mn-ea"/>
                <a:cs typeface="+mn-cs"/>
              </a:rPr>
              <a:t>These are attempts to avoid real issues--or hide from the necessary struggle of facing one’s fears openly and honestly.</a:t>
            </a:r>
            <a:endParaRPr lang="en-US"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27</a:t>
            </a:fld>
            <a:endParaRPr lang="en-US"/>
          </a:p>
        </p:txBody>
      </p:sp>
    </p:spTree>
    <p:extLst>
      <p:ext uri="{BB962C8B-B14F-4D97-AF65-F5344CB8AC3E}">
        <p14:creationId xmlns:p14="http://schemas.microsoft.com/office/powerpoint/2010/main" val="3224299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28</a:t>
            </a:fld>
            <a:endParaRPr lang="en-US"/>
          </a:p>
        </p:txBody>
      </p:sp>
    </p:spTree>
    <p:extLst>
      <p:ext uri="{BB962C8B-B14F-4D97-AF65-F5344CB8AC3E}">
        <p14:creationId xmlns:p14="http://schemas.microsoft.com/office/powerpoint/2010/main" val="288708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29</a:t>
            </a:fld>
            <a:endParaRPr lang="en-US"/>
          </a:p>
        </p:txBody>
      </p:sp>
    </p:spTree>
    <p:extLst>
      <p:ext uri="{BB962C8B-B14F-4D97-AF65-F5344CB8AC3E}">
        <p14:creationId xmlns:p14="http://schemas.microsoft.com/office/powerpoint/2010/main" val="1700113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Three major and two auxiliary criteria to characterize the fully functioning person</a:t>
            </a:r>
            <a:r>
              <a:rPr lang="en-US" sz="1200" kern="1200" dirty="0" smtClean="0">
                <a:solidFill>
                  <a:schemeClr val="tx1"/>
                </a:solidFill>
                <a:effectLst/>
                <a:latin typeface="+mn-lt"/>
                <a:ea typeface="+mn-ea"/>
                <a:cs typeface="+mn-cs"/>
              </a:rPr>
              <a:t>: The fully functioning person exhibits: (1) openness to experiences, (2) existential living, and (3) trust in one's own organismic experiences. These three result in: (4) a sense of freedom and (5) enhanced creativity.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30</a:t>
            </a:fld>
            <a:endParaRPr lang="en-US"/>
          </a:p>
        </p:txBody>
      </p:sp>
    </p:spTree>
    <p:extLst>
      <p:ext uri="{BB962C8B-B14F-4D97-AF65-F5344CB8AC3E}">
        <p14:creationId xmlns:p14="http://schemas.microsoft.com/office/powerpoint/2010/main" val="924455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31</a:t>
            </a:fld>
            <a:endParaRPr lang="en-US"/>
          </a:p>
        </p:txBody>
      </p:sp>
    </p:spTree>
    <p:extLst>
      <p:ext uri="{BB962C8B-B14F-4D97-AF65-F5344CB8AC3E}">
        <p14:creationId xmlns:p14="http://schemas.microsoft.com/office/powerpoint/2010/main" val="1697499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Self-concordance and self-congruence</a:t>
            </a:r>
            <a:r>
              <a:rPr lang="en-US" dirty="0" smtClean="0"/>
              <a:t>:</a:t>
            </a:r>
            <a:r>
              <a:rPr lang="en-US" baseline="0" dirty="0" smtClean="0"/>
              <a:t> </a:t>
            </a:r>
            <a:r>
              <a:rPr lang="en-US" dirty="0" smtClean="0"/>
              <a:t>Self-concordance is found when there is high congruence between one’s personality and one’s goals (Sheldon &amp; </a:t>
            </a:r>
            <a:r>
              <a:rPr lang="en-US" dirty="0" err="1" smtClean="0"/>
              <a:t>Kasser</a:t>
            </a:r>
            <a:r>
              <a:rPr lang="en-US" dirty="0" smtClean="0"/>
              <a:t>, 1998). In order to have higher congruence, it is necessary to become aware of one’s true self, what one really wants in life, and how to strive toward those goals.</a:t>
            </a:r>
          </a:p>
        </p:txBody>
      </p:sp>
      <p:sp>
        <p:nvSpPr>
          <p:cNvPr id="4" name="Slide Number Placeholder 3"/>
          <p:cNvSpPr>
            <a:spLocks noGrp="1"/>
          </p:cNvSpPr>
          <p:nvPr>
            <p:ph type="sldNum" sz="quarter" idx="10"/>
          </p:nvPr>
        </p:nvSpPr>
        <p:spPr/>
        <p:txBody>
          <a:bodyPr/>
          <a:lstStyle/>
          <a:p>
            <a:fld id="{39974C31-EB4A-4B21-8134-CB5741A1DC5F}" type="slidenum">
              <a:rPr lang="en-US" smtClean="0"/>
              <a:t>32</a:t>
            </a:fld>
            <a:endParaRPr lang="en-US"/>
          </a:p>
        </p:txBody>
      </p:sp>
    </p:spTree>
    <p:extLst>
      <p:ext uri="{BB962C8B-B14F-4D97-AF65-F5344CB8AC3E}">
        <p14:creationId xmlns:p14="http://schemas.microsoft.com/office/powerpoint/2010/main" val="1456996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Self-concordance and self-congruence</a:t>
            </a:r>
            <a:r>
              <a:rPr lang="en-US" dirty="0" smtClean="0"/>
              <a:t>:</a:t>
            </a:r>
            <a:r>
              <a:rPr lang="en-US" baseline="0" dirty="0" smtClean="0"/>
              <a:t> </a:t>
            </a:r>
            <a:r>
              <a:rPr lang="en-US" dirty="0" smtClean="0"/>
              <a:t>Self-concordance is found when there is high congruence between one’s personality and one’s goals (Sheldon &amp; </a:t>
            </a:r>
            <a:r>
              <a:rPr lang="en-US" dirty="0" err="1" smtClean="0"/>
              <a:t>Kasser</a:t>
            </a:r>
            <a:r>
              <a:rPr lang="en-US" dirty="0" smtClean="0"/>
              <a:t>, 1998). In order to have higher congruence, it is necessary to become aware of one’s true self, what one really wants in life, and how to strive toward those goals.</a:t>
            </a:r>
          </a:p>
        </p:txBody>
      </p:sp>
      <p:sp>
        <p:nvSpPr>
          <p:cNvPr id="4" name="Slide Number Placeholder 3"/>
          <p:cNvSpPr>
            <a:spLocks noGrp="1"/>
          </p:cNvSpPr>
          <p:nvPr>
            <p:ph type="sldNum" sz="quarter" idx="10"/>
          </p:nvPr>
        </p:nvSpPr>
        <p:spPr/>
        <p:txBody>
          <a:bodyPr/>
          <a:lstStyle/>
          <a:p>
            <a:fld id="{39974C31-EB4A-4B21-8134-CB5741A1DC5F}" type="slidenum">
              <a:rPr lang="en-US" smtClean="0"/>
              <a:t>33</a:t>
            </a:fld>
            <a:endParaRPr lang="en-US"/>
          </a:p>
        </p:txBody>
      </p:sp>
    </p:spTree>
    <p:extLst>
      <p:ext uri="{BB962C8B-B14F-4D97-AF65-F5344CB8AC3E}">
        <p14:creationId xmlns:p14="http://schemas.microsoft.com/office/powerpoint/2010/main" val="1613921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Not possible in our society for young, developing people</a:t>
            </a:r>
            <a:r>
              <a:rPr lang="en-US" dirty="0" smtClean="0"/>
              <a:t>: </a:t>
            </a:r>
            <a:r>
              <a:rPr lang="en-US" sz="1200" kern="1200" dirty="0" smtClean="0">
                <a:solidFill>
                  <a:schemeClr val="tx1"/>
                </a:solidFill>
                <a:effectLst/>
                <a:latin typeface="+mn-lt"/>
                <a:ea typeface="+mn-ea"/>
                <a:cs typeface="+mn-cs"/>
              </a:rPr>
              <a:t>Maslow estimated that less than 1% of the adult population in the United States could be called highly self-actualizing.</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34</a:t>
            </a:fld>
            <a:endParaRPr lang="en-US"/>
          </a:p>
        </p:txBody>
      </p:sp>
    </p:spTree>
    <p:extLst>
      <p:ext uri="{BB962C8B-B14F-4D97-AF65-F5344CB8AC3E}">
        <p14:creationId xmlns:p14="http://schemas.microsoft.com/office/powerpoint/2010/main" val="1304932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r>
              <a:rPr lang="en-US" u="sng" dirty="0" smtClean="0"/>
              <a:t>Five basic human needs</a:t>
            </a:r>
            <a:r>
              <a:rPr lang="en-US" dirty="0" smtClean="0"/>
              <a:t>:</a:t>
            </a:r>
          </a:p>
          <a:p>
            <a:pPr marL="228600" marR="0" indent="-228600" algn="l" defTabSz="914400" rtl="0" eaLnBrk="1" fontAlgn="auto" latinLnBrk="0" hangingPunct="0">
              <a:lnSpc>
                <a:spcPct val="100000"/>
              </a:lnSpc>
              <a:spcBef>
                <a:spcPts val="0"/>
              </a:spcBef>
              <a:spcAft>
                <a:spcPts val="0"/>
              </a:spcAft>
              <a:buClrTx/>
              <a:buSzTx/>
              <a:buFont typeface="+mj-lt"/>
              <a:buAutoNum type="arabicPeriod"/>
              <a:tabLst/>
              <a:defRPr/>
            </a:pPr>
            <a:r>
              <a:rPr lang="en-US" sz="1200" i="0" kern="1200" dirty="0" smtClean="0">
                <a:solidFill>
                  <a:schemeClr val="tx1"/>
                </a:solidFill>
                <a:effectLst/>
                <a:latin typeface="+mn-lt"/>
                <a:ea typeface="+mn-ea"/>
                <a:cs typeface="+mn-cs"/>
              </a:rPr>
              <a:t>Physiological and Safety. People must have their basic needs met for food, shelter, comfort, and freedom from disease.</a:t>
            </a:r>
            <a:endParaRPr lang="en-IN" sz="1200" i="0" kern="1200" dirty="0" smtClean="0">
              <a:solidFill>
                <a:schemeClr val="tx1"/>
              </a:solidFill>
              <a:effectLst/>
              <a:latin typeface="+mn-lt"/>
              <a:ea typeface="+mn-ea"/>
              <a:cs typeface="+mn-cs"/>
            </a:endParaRPr>
          </a:p>
          <a:p>
            <a:pPr marL="228600" indent="-228600" hangingPunct="0">
              <a:buFont typeface="+mj-lt"/>
              <a:buAutoNum type="arabicPeriod"/>
            </a:pPr>
            <a:r>
              <a:rPr lang="en-US" sz="1200" i="0" kern="1200" dirty="0" smtClean="0">
                <a:solidFill>
                  <a:schemeClr val="tx1"/>
                </a:solidFill>
                <a:effectLst/>
                <a:latin typeface="+mn-lt"/>
                <a:ea typeface="+mn-ea"/>
                <a:cs typeface="+mn-cs"/>
              </a:rPr>
              <a:t>Safety and security. People need to believe that they are relatively safe from physical harm and social disruptions and that they have some degree of control over their own destinies.</a:t>
            </a:r>
            <a:endParaRPr lang="en-IN" sz="1200" i="0" kern="1200" dirty="0" smtClean="0">
              <a:solidFill>
                <a:schemeClr val="tx1"/>
              </a:solidFill>
              <a:effectLst/>
              <a:latin typeface="+mn-lt"/>
              <a:ea typeface="+mn-ea"/>
              <a:cs typeface="+mn-cs"/>
            </a:endParaRPr>
          </a:p>
          <a:p>
            <a:pPr marL="228600" indent="-228600" hangingPunct="0">
              <a:buFont typeface="+mj-lt"/>
              <a:buAutoNum type="arabicPeriod"/>
            </a:pPr>
            <a:r>
              <a:rPr lang="en-US" sz="1200" i="0" kern="1200" dirty="0" smtClean="0">
                <a:solidFill>
                  <a:schemeClr val="tx1"/>
                </a:solidFill>
                <a:effectLst/>
                <a:latin typeface="+mn-lt"/>
                <a:ea typeface="+mn-ea"/>
                <a:cs typeface="+mn-cs"/>
              </a:rPr>
              <a:t>Love and belongingness. People need to feel connected to others and feel they are loved and cherished for who they are.</a:t>
            </a:r>
            <a:endParaRPr lang="en-IN" sz="1200" i="0" kern="1200" dirty="0" smtClean="0">
              <a:solidFill>
                <a:schemeClr val="tx1"/>
              </a:solidFill>
              <a:effectLst/>
              <a:latin typeface="+mn-lt"/>
              <a:ea typeface="+mn-ea"/>
              <a:cs typeface="+mn-cs"/>
            </a:endParaRPr>
          </a:p>
          <a:p>
            <a:pPr marL="228600" indent="-228600" hangingPunct="0">
              <a:buFont typeface="+mj-lt"/>
              <a:buAutoNum type="arabicPeriod"/>
            </a:pPr>
            <a:r>
              <a:rPr lang="en-US" sz="1200" i="0" kern="1200" dirty="0" smtClean="0">
                <a:solidFill>
                  <a:schemeClr val="tx1"/>
                </a:solidFill>
                <a:effectLst/>
                <a:latin typeface="+mn-lt"/>
                <a:ea typeface="+mn-ea"/>
                <a:cs typeface="+mn-cs"/>
              </a:rPr>
              <a:t>Self-Esteem. People need to feel a sense of competence and achievement and feel respected by other people in their lives. </a:t>
            </a:r>
            <a:endParaRPr lang="en-IN" sz="1200" i="0" kern="1200" dirty="0" smtClean="0">
              <a:solidFill>
                <a:schemeClr val="tx1"/>
              </a:solidFill>
              <a:effectLst/>
              <a:latin typeface="+mn-lt"/>
              <a:ea typeface="+mn-ea"/>
              <a:cs typeface="+mn-cs"/>
            </a:endParaRPr>
          </a:p>
          <a:p>
            <a:pPr marL="228600" indent="-228600">
              <a:buFont typeface="+mj-lt"/>
              <a:buAutoNum type="arabicPeriod"/>
            </a:pPr>
            <a:r>
              <a:rPr lang="en-US" sz="1200" i="0" kern="1200" dirty="0" smtClean="0">
                <a:solidFill>
                  <a:schemeClr val="tx1"/>
                </a:solidFill>
                <a:effectLst/>
                <a:latin typeface="+mn-lt"/>
                <a:ea typeface="+mn-ea"/>
                <a:cs typeface="+mn-cs"/>
              </a:rPr>
              <a:t>Self-actualization</a:t>
            </a:r>
            <a:r>
              <a:rPr lang="en-US" sz="1200" i="0" kern="1200" cap="all"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People have a need to develop their unique potential.</a:t>
            </a:r>
          </a:p>
          <a:p>
            <a:pPr marL="0" indent="0">
              <a:buFont typeface="+mj-lt"/>
              <a:buNone/>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u="sng" dirty="0" smtClean="0"/>
              <a:t>Preco</a:t>
            </a:r>
            <a:r>
              <a:rPr lang="en-US" b="0" u="sng" dirty="0" smtClean="0"/>
              <a:t>nditions necessary for satisfaction of the needs</a:t>
            </a:r>
            <a:r>
              <a:rPr lang="en-US" b="0" dirty="0" smtClean="0"/>
              <a:t>:</a:t>
            </a:r>
            <a:r>
              <a:rPr lang="en-US" b="0" baseline="0" dirty="0" smtClean="0"/>
              <a:t> Sp</a:t>
            </a:r>
            <a:r>
              <a:rPr lang="en-US" sz="1200" b="0" kern="1200" dirty="0" smtClean="0">
                <a:solidFill>
                  <a:schemeClr val="tx1"/>
                </a:solidFill>
                <a:effectLst/>
                <a:latin typeface="+mn-lt"/>
                <a:ea typeface="+mn-ea"/>
                <a:cs typeface="+mn-cs"/>
              </a:rPr>
              <a:t>ecific </a:t>
            </a:r>
            <a:r>
              <a:rPr lang="en-US" sz="1200" b="0" i="1" kern="1200" dirty="0" smtClean="0">
                <a:solidFill>
                  <a:schemeClr val="tx1"/>
                </a:solidFill>
                <a:effectLst/>
                <a:latin typeface="+mn-lt"/>
                <a:ea typeface="+mn-ea"/>
                <a:cs typeface="+mn-cs"/>
              </a:rPr>
              <a:t>freedoms</a:t>
            </a:r>
            <a:r>
              <a:rPr lang="en-US" sz="1200" b="0" kern="1200" dirty="0" smtClean="0">
                <a:solidFill>
                  <a:schemeClr val="tx1"/>
                </a:solidFill>
                <a:effectLst/>
                <a:latin typeface="+mn-lt"/>
                <a:ea typeface="+mn-ea"/>
                <a:cs typeface="+mn-cs"/>
              </a:rPr>
              <a:t> (i.e., freedom of speech, expression, inquir</a:t>
            </a:r>
            <a:r>
              <a:rPr lang="en-US" sz="1200" kern="1200" dirty="0" smtClean="0">
                <a:solidFill>
                  <a:schemeClr val="tx1"/>
                </a:solidFill>
                <a:effectLst/>
                <a:latin typeface="+mn-lt"/>
                <a:ea typeface="+mn-ea"/>
                <a:cs typeface="+mn-cs"/>
              </a:rPr>
              <a:t>y) and necessary </a:t>
            </a:r>
            <a:r>
              <a:rPr lang="en-US" sz="1200" i="1" kern="1200" dirty="0" smtClean="0">
                <a:solidFill>
                  <a:schemeClr val="tx1"/>
                </a:solidFill>
                <a:effectLst/>
                <a:latin typeface="+mn-lt"/>
                <a:ea typeface="+mn-ea"/>
                <a:cs typeface="+mn-cs"/>
              </a:rPr>
              <a:t>ethical principles</a:t>
            </a:r>
            <a:r>
              <a:rPr lang="en-US" sz="1200" kern="1200" dirty="0" smtClean="0">
                <a:solidFill>
                  <a:schemeClr val="tx1"/>
                </a:solidFill>
                <a:effectLst/>
                <a:latin typeface="+mn-lt"/>
                <a:ea typeface="+mn-ea"/>
                <a:cs typeface="+mn-cs"/>
              </a:rPr>
              <a:t> (i.e., justice, fairness, honesty, orderliness).</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35</a:t>
            </a:fld>
            <a:endParaRPr lang="en-US"/>
          </a:p>
        </p:txBody>
      </p:sp>
    </p:spTree>
    <p:extLst>
      <p:ext uri="{BB962C8B-B14F-4D97-AF65-F5344CB8AC3E}">
        <p14:creationId xmlns:p14="http://schemas.microsoft.com/office/powerpoint/2010/main" val="1285959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Webster (2003) measures wisdom with five components</a:t>
            </a:r>
            <a:r>
              <a:rPr lang="en-US" dirty="0" smtClean="0"/>
              <a:t>:</a:t>
            </a:r>
            <a:r>
              <a:rPr lang="en-US" baseline="0" dirty="0" smtClean="0"/>
              <a:t> </a:t>
            </a:r>
            <a:r>
              <a:rPr lang="en-US" dirty="0" smtClean="0"/>
              <a:t>Openness to experience, emotional regulation, healthy coping with critical life experiences, reminiscence and reflectiveness, and a self-effacing sense of humor that recognizes life ironies.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Wink and </a:t>
            </a:r>
            <a:r>
              <a:rPr lang="en-US" u="sng" dirty="0" err="1" smtClean="0"/>
              <a:t>Helson’s</a:t>
            </a:r>
            <a:r>
              <a:rPr lang="en-US" u="sng" dirty="0" smtClean="0"/>
              <a:t> two forms of wisdom</a:t>
            </a:r>
            <a:r>
              <a:rPr lang="en-US" u="none"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Practical wisdom.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Transcendental wisdom.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Kunzmann</a:t>
            </a:r>
            <a:r>
              <a:rPr lang="en-US" u="sng" dirty="0" smtClean="0"/>
              <a:t> and </a:t>
            </a:r>
            <a:r>
              <a:rPr lang="en-US" u="sng" dirty="0" err="1" smtClean="0"/>
              <a:t>Strange’s</a:t>
            </a:r>
            <a:r>
              <a:rPr lang="en-US" u="sng" dirty="0" smtClean="0"/>
              <a:t> three basic ways of defining wisdom</a:t>
            </a:r>
            <a:r>
              <a:rPr lang="en-US"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Mature personality development.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Post-formal reasoning.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Expanded form of pragmatic or practical intelligence.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Bangen</a:t>
            </a:r>
            <a:r>
              <a:rPr lang="en-US" u="sng" dirty="0" smtClean="0"/>
              <a:t>, Meeks, and </a:t>
            </a:r>
            <a:r>
              <a:rPr lang="en-US" u="sng" dirty="0" err="1" smtClean="0"/>
              <a:t>Jeste’s</a:t>
            </a:r>
            <a:r>
              <a:rPr lang="en-US" u="sng" dirty="0" smtClean="0"/>
              <a:t> elements or traits usually associated with wisdom</a:t>
            </a:r>
            <a:r>
              <a:rPr lang="en-US" dirty="0" smtClean="0"/>
              <a:t>: knowledge of life, </a:t>
            </a:r>
            <a:r>
              <a:rPr lang="en-US" dirty="0" err="1" smtClean="0"/>
              <a:t>prosocial</a:t>
            </a:r>
            <a:r>
              <a:rPr lang="en-US" dirty="0" smtClean="0"/>
              <a:t> values, self-understanding, emotional homeostasis, tolerance, openness, self-understanding, and a sense of humor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a:t>
            </a:fld>
            <a:endParaRPr lang="en-US"/>
          </a:p>
        </p:txBody>
      </p:sp>
    </p:spTree>
    <p:extLst>
      <p:ext uri="{BB962C8B-B14F-4D97-AF65-F5344CB8AC3E}">
        <p14:creationId xmlns:p14="http://schemas.microsoft.com/office/powerpoint/2010/main" val="247509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r>
              <a:rPr lang="en-US" u="sng" dirty="0" smtClean="0"/>
              <a:t>Five basic human needs</a:t>
            </a:r>
            <a:r>
              <a:rPr lang="en-US" dirty="0" smtClean="0"/>
              <a:t>:</a:t>
            </a:r>
          </a:p>
          <a:p>
            <a:pPr marL="228600" marR="0" indent="-228600" algn="l" defTabSz="914400" rtl="0" eaLnBrk="1" fontAlgn="auto" latinLnBrk="0" hangingPunct="0">
              <a:lnSpc>
                <a:spcPct val="100000"/>
              </a:lnSpc>
              <a:spcBef>
                <a:spcPts val="0"/>
              </a:spcBef>
              <a:spcAft>
                <a:spcPts val="0"/>
              </a:spcAft>
              <a:buClrTx/>
              <a:buSzTx/>
              <a:buFont typeface="+mj-lt"/>
              <a:buAutoNum type="arabicPeriod"/>
              <a:tabLst/>
              <a:defRPr/>
            </a:pPr>
            <a:r>
              <a:rPr lang="en-US" sz="1200" i="0" kern="1200" dirty="0" smtClean="0">
                <a:solidFill>
                  <a:schemeClr val="tx1"/>
                </a:solidFill>
                <a:effectLst/>
                <a:latin typeface="+mn-lt"/>
                <a:ea typeface="+mn-ea"/>
                <a:cs typeface="+mn-cs"/>
              </a:rPr>
              <a:t>Physiological and Safety. People must have their basic needs met for food, shelter, comfort, and freedom from disease.</a:t>
            </a:r>
            <a:endParaRPr lang="en-IN" sz="1200" i="0" kern="1200" dirty="0" smtClean="0">
              <a:solidFill>
                <a:schemeClr val="tx1"/>
              </a:solidFill>
              <a:effectLst/>
              <a:latin typeface="+mn-lt"/>
              <a:ea typeface="+mn-ea"/>
              <a:cs typeface="+mn-cs"/>
            </a:endParaRPr>
          </a:p>
          <a:p>
            <a:pPr marL="228600" indent="-228600" hangingPunct="0">
              <a:buFont typeface="+mj-lt"/>
              <a:buAutoNum type="arabicPeriod"/>
            </a:pPr>
            <a:r>
              <a:rPr lang="en-US" sz="1200" i="0" kern="1200" dirty="0" smtClean="0">
                <a:solidFill>
                  <a:schemeClr val="tx1"/>
                </a:solidFill>
                <a:effectLst/>
                <a:latin typeface="+mn-lt"/>
                <a:ea typeface="+mn-ea"/>
                <a:cs typeface="+mn-cs"/>
              </a:rPr>
              <a:t>Safety and security. People need to believe that they are relatively safe from physical harm and social disruptions and that they have some degree of control over their own destinies.</a:t>
            </a:r>
            <a:endParaRPr lang="en-IN" sz="1200" i="0" kern="1200" dirty="0" smtClean="0">
              <a:solidFill>
                <a:schemeClr val="tx1"/>
              </a:solidFill>
              <a:effectLst/>
              <a:latin typeface="+mn-lt"/>
              <a:ea typeface="+mn-ea"/>
              <a:cs typeface="+mn-cs"/>
            </a:endParaRPr>
          </a:p>
          <a:p>
            <a:pPr marL="228600" indent="-228600" hangingPunct="0">
              <a:buFont typeface="+mj-lt"/>
              <a:buAutoNum type="arabicPeriod"/>
            </a:pPr>
            <a:r>
              <a:rPr lang="en-US" sz="1200" i="0" kern="1200" dirty="0" smtClean="0">
                <a:solidFill>
                  <a:schemeClr val="tx1"/>
                </a:solidFill>
                <a:effectLst/>
                <a:latin typeface="+mn-lt"/>
                <a:ea typeface="+mn-ea"/>
                <a:cs typeface="+mn-cs"/>
              </a:rPr>
              <a:t>Love and belongingness. People need to feel connected to others and feel they are loved and cherished for who they are.</a:t>
            </a:r>
            <a:endParaRPr lang="en-IN" sz="1200" i="0" kern="1200" dirty="0" smtClean="0">
              <a:solidFill>
                <a:schemeClr val="tx1"/>
              </a:solidFill>
              <a:effectLst/>
              <a:latin typeface="+mn-lt"/>
              <a:ea typeface="+mn-ea"/>
              <a:cs typeface="+mn-cs"/>
            </a:endParaRPr>
          </a:p>
          <a:p>
            <a:pPr marL="228600" indent="-228600" hangingPunct="0">
              <a:buFont typeface="+mj-lt"/>
              <a:buAutoNum type="arabicPeriod"/>
            </a:pPr>
            <a:r>
              <a:rPr lang="en-US" sz="1200" i="0" kern="1200" dirty="0" smtClean="0">
                <a:solidFill>
                  <a:schemeClr val="tx1"/>
                </a:solidFill>
                <a:effectLst/>
                <a:latin typeface="+mn-lt"/>
                <a:ea typeface="+mn-ea"/>
                <a:cs typeface="+mn-cs"/>
              </a:rPr>
              <a:t>Self-Esteem. People need to feel a sense of competence and achievement and feel respected by other people in their lives. </a:t>
            </a:r>
            <a:endParaRPr lang="en-IN" sz="1200" i="0" kern="1200" dirty="0" smtClean="0">
              <a:solidFill>
                <a:schemeClr val="tx1"/>
              </a:solidFill>
              <a:effectLst/>
              <a:latin typeface="+mn-lt"/>
              <a:ea typeface="+mn-ea"/>
              <a:cs typeface="+mn-cs"/>
            </a:endParaRPr>
          </a:p>
          <a:p>
            <a:pPr marL="228600" indent="-228600">
              <a:buFont typeface="+mj-lt"/>
              <a:buAutoNum type="arabicPeriod"/>
            </a:pPr>
            <a:r>
              <a:rPr lang="en-US" sz="1200" i="0" kern="1200" dirty="0" smtClean="0">
                <a:solidFill>
                  <a:schemeClr val="tx1"/>
                </a:solidFill>
                <a:effectLst/>
                <a:latin typeface="+mn-lt"/>
                <a:ea typeface="+mn-ea"/>
                <a:cs typeface="+mn-cs"/>
              </a:rPr>
              <a:t>Self-actualization</a:t>
            </a:r>
            <a:r>
              <a:rPr lang="en-US" sz="1200" i="0" kern="1200" cap="all"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People have a need to develop their unique potential.</a:t>
            </a:r>
          </a:p>
          <a:p>
            <a:pPr marL="0" indent="0">
              <a:buFont typeface="+mj-lt"/>
              <a:buNone/>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u="sng" dirty="0" smtClean="0"/>
              <a:t>Preco</a:t>
            </a:r>
            <a:r>
              <a:rPr lang="en-US" b="0" u="sng" dirty="0" smtClean="0"/>
              <a:t>nditions necessary for satisfaction of the needs</a:t>
            </a:r>
            <a:r>
              <a:rPr lang="en-US" b="0" dirty="0" smtClean="0"/>
              <a:t>:</a:t>
            </a:r>
            <a:r>
              <a:rPr lang="en-US" b="0" baseline="0" dirty="0" smtClean="0"/>
              <a:t> Sp</a:t>
            </a:r>
            <a:r>
              <a:rPr lang="en-US" sz="1200" b="0" kern="1200" dirty="0" smtClean="0">
                <a:solidFill>
                  <a:schemeClr val="tx1"/>
                </a:solidFill>
                <a:effectLst/>
                <a:latin typeface="+mn-lt"/>
                <a:ea typeface="+mn-ea"/>
                <a:cs typeface="+mn-cs"/>
              </a:rPr>
              <a:t>ecific </a:t>
            </a:r>
            <a:r>
              <a:rPr lang="en-US" sz="1200" b="0" i="1" kern="1200" dirty="0" smtClean="0">
                <a:solidFill>
                  <a:schemeClr val="tx1"/>
                </a:solidFill>
                <a:effectLst/>
                <a:latin typeface="+mn-lt"/>
                <a:ea typeface="+mn-ea"/>
                <a:cs typeface="+mn-cs"/>
              </a:rPr>
              <a:t>freedoms</a:t>
            </a:r>
            <a:r>
              <a:rPr lang="en-US" sz="1200" b="0" kern="1200" dirty="0" smtClean="0">
                <a:solidFill>
                  <a:schemeClr val="tx1"/>
                </a:solidFill>
                <a:effectLst/>
                <a:latin typeface="+mn-lt"/>
                <a:ea typeface="+mn-ea"/>
                <a:cs typeface="+mn-cs"/>
              </a:rPr>
              <a:t> (i.e., freedom of speech, expression, inquir</a:t>
            </a:r>
            <a:r>
              <a:rPr lang="en-US" sz="1200" kern="1200" dirty="0" smtClean="0">
                <a:solidFill>
                  <a:schemeClr val="tx1"/>
                </a:solidFill>
                <a:effectLst/>
                <a:latin typeface="+mn-lt"/>
                <a:ea typeface="+mn-ea"/>
                <a:cs typeface="+mn-cs"/>
              </a:rPr>
              <a:t>y) and necessary </a:t>
            </a:r>
            <a:r>
              <a:rPr lang="en-US" sz="1200" i="1" kern="1200" dirty="0" smtClean="0">
                <a:solidFill>
                  <a:schemeClr val="tx1"/>
                </a:solidFill>
                <a:effectLst/>
                <a:latin typeface="+mn-lt"/>
                <a:ea typeface="+mn-ea"/>
                <a:cs typeface="+mn-cs"/>
              </a:rPr>
              <a:t>ethical principles</a:t>
            </a:r>
            <a:r>
              <a:rPr lang="en-US" sz="1200" kern="1200" dirty="0" smtClean="0">
                <a:solidFill>
                  <a:schemeClr val="tx1"/>
                </a:solidFill>
                <a:effectLst/>
                <a:latin typeface="+mn-lt"/>
                <a:ea typeface="+mn-ea"/>
                <a:cs typeface="+mn-cs"/>
              </a:rPr>
              <a:t> (i.e., justice, fairness, honesty, orderliness).</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36</a:t>
            </a:fld>
            <a:endParaRPr lang="en-US"/>
          </a:p>
        </p:txBody>
      </p:sp>
    </p:spTree>
    <p:extLst>
      <p:ext uri="{BB962C8B-B14F-4D97-AF65-F5344CB8AC3E}">
        <p14:creationId xmlns:p14="http://schemas.microsoft.com/office/powerpoint/2010/main" val="781033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37</a:t>
            </a:fld>
            <a:endParaRPr lang="en-US"/>
          </a:p>
        </p:txBody>
      </p:sp>
    </p:spTree>
    <p:extLst>
      <p:ext uri="{BB962C8B-B14F-4D97-AF65-F5344CB8AC3E}">
        <p14:creationId xmlns:p14="http://schemas.microsoft.com/office/powerpoint/2010/main" val="3517715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38</a:t>
            </a:fld>
            <a:endParaRPr lang="en-US"/>
          </a:p>
        </p:txBody>
      </p:sp>
    </p:spTree>
    <p:extLst>
      <p:ext uri="{BB962C8B-B14F-4D97-AF65-F5344CB8AC3E}">
        <p14:creationId xmlns:p14="http://schemas.microsoft.com/office/powerpoint/2010/main" val="1997589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r>
              <a:rPr lang="en-US" sz="1200" i="0" u="sng" kern="1200" dirty="0" smtClean="0">
                <a:solidFill>
                  <a:schemeClr val="tx1"/>
                </a:solidFill>
                <a:effectLst/>
                <a:latin typeface="+mn-lt"/>
                <a:ea typeface="+mn-ea"/>
                <a:cs typeface="+mn-cs"/>
              </a:rPr>
              <a:t>Four categories: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1. Openness to experience--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More efficient perception of reality and more comfortable relations with it.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Acceptance (self, others, nature).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Continued freshness of appreciation.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Spontaneity.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Creativeness.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mystical experience; the oceanic feeling.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2. Autonomy--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Autonomy, independence of culture and environment.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quality of detachment; the need for privacy.</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Resistance to enculturation.</a:t>
            </a:r>
          </a:p>
          <a:p>
            <a:pPr marL="457200" marR="0" lvl="1"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3. Positive relationships with others--</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Gemeinschaftsgefuhl (social interest).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Interpersonal relations.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Philosophical, </a:t>
            </a:r>
            <a:r>
              <a:rPr lang="en-US" sz="1200" i="0" kern="1200" dirty="0" err="1" smtClean="0">
                <a:solidFill>
                  <a:schemeClr val="tx1"/>
                </a:solidFill>
                <a:effectLst/>
                <a:latin typeface="+mn-lt"/>
                <a:ea typeface="+mn-ea"/>
                <a:cs typeface="+mn-cs"/>
              </a:rPr>
              <a:t>unhostile</a:t>
            </a:r>
            <a:r>
              <a:rPr lang="en-US" sz="1200" i="0" kern="1200" dirty="0" smtClean="0">
                <a:solidFill>
                  <a:schemeClr val="tx1"/>
                </a:solidFill>
                <a:effectLst/>
                <a:latin typeface="+mn-lt"/>
                <a:ea typeface="+mn-ea"/>
                <a:cs typeface="+mn-cs"/>
              </a:rPr>
              <a:t> sense of humor.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Problem-centering.</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4.</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Strong ethical standards--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baseline="0" dirty="0" smtClean="0">
                <a:solidFill>
                  <a:schemeClr val="tx1"/>
                </a:solidFill>
                <a:effectLst/>
                <a:latin typeface="+mn-lt"/>
                <a:ea typeface="+mn-ea"/>
                <a:cs typeface="+mn-cs"/>
              </a:rPr>
              <a:t>The democratic character structure.</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Discrimination between means and ends.</a:t>
            </a:r>
          </a:p>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39</a:t>
            </a:fld>
            <a:endParaRPr lang="en-US"/>
          </a:p>
        </p:txBody>
      </p:sp>
    </p:spTree>
    <p:extLst>
      <p:ext uri="{BB962C8B-B14F-4D97-AF65-F5344CB8AC3E}">
        <p14:creationId xmlns:p14="http://schemas.microsoft.com/office/powerpoint/2010/main" val="2870530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r>
              <a:rPr lang="en-US" sz="1200" i="0" u="sng" kern="1200" dirty="0" smtClean="0">
                <a:solidFill>
                  <a:schemeClr val="tx1"/>
                </a:solidFill>
                <a:effectLst/>
                <a:latin typeface="+mn-lt"/>
                <a:ea typeface="+mn-ea"/>
                <a:cs typeface="+mn-cs"/>
              </a:rPr>
              <a:t>Four categories: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1. Openness to experience--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More efficient perception of reality and more comfortable relations with it.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Acceptance (self, others, nature).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Continued freshness of appreciation.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Spontaneity.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Creativeness.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mystical experience; the oceanic feeling.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2. Autonomy--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Autonomy, independence of culture and environment.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quality of detachment; the need for privacy.</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Resistance to enculturation.</a:t>
            </a:r>
          </a:p>
          <a:p>
            <a:pPr marL="457200" marR="0" lvl="1"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3. Positive relationships with others--</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Gemeinschaftsgefuhl (social interest).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Interpersonal relations.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Philosophical, </a:t>
            </a:r>
            <a:r>
              <a:rPr lang="en-US" sz="1200" i="0" kern="1200" dirty="0" err="1" smtClean="0">
                <a:solidFill>
                  <a:schemeClr val="tx1"/>
                </a:solidFill>
                <a:effectLst/>
                <a:latin typeface="+mn-lt"/>
                <a:ea typeface="+mn-ea"/>
                <a:cs typeface="+mn-cs"/>
              </a:rPr>
              <a:t>unhostile</a:t>
            </a:r>
            <a:r>
              <a:rPr lang="en-US" sz="1200" i="0" kern="1200" dirty="0" smtClean="0">
                <a:solidFill>
                  <a:schemeClr val="tx1"/>
                </a:solidFill>
                <a:effectLst/>
                <a:latin typeface="+mn-lt"/>
                <a:ea typeface="+mn-ea"/>
                <a:cs typeface="+mn-cs"/>
              </a:rPr>
              <a:t> sense of humor.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Problem-centering.</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4.</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Strong ethical standards--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baseline="0" dirty="0" smtClean="0">
                <a:solidFill>
                  <a:schemeClr val="tx1"/>
                </a:solidFill>
                <a:effectLst/>
                <a:latin typeface="+mn-lt"/>
                <a:ea typeface="+mn-ea"/>
                <a:cs typeface="+mn-cs"/>
              </a:rPr>
              <a:t>The democratic character structure.</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Discrimination between means and ends.</a:t>
            </a:r>
          </a:p>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40</a:t>
            </a:fld>
            <a:endParaRPr lang="en-US"/>
          </a:p>
        </p:txBody>
      </p:sp>
    </p:spTree>
    <p:extLst>
      <p:ext uri="{BB962C8B-B14F-4D97-AF65-F5344CB8AC3E}">
        <p14:creationId xmlns:p14="http://schemas.microsoft.com/office/powerpoint/2010/main" val="3124282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r>
              <a:rPr lang="en-US" sz="1200" i="0" u="sng" kern="1200" dirty="0" smtClean="0">
                <a:solidFill>
                  <a:schemeClr val="tx1"/>
                </a:solidFill>
                <a:effectLst/>
                <a:latin typeface="+mn-lt"/>
                <a:ea typeface="+mn-ea"/>
                <a:cs typeface="+mn-cs"/>
              </a:rPr>
              <a:t>Four categories: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1. Openness to experience--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More efficient perception of reality and more comfortable relations with it.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Acceptance (self, others, nature).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Continued freshness of appreciation.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Spontaneity.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Creativeness.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mystical experience; the oceanic feeling.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2. Autonomy--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Autonomy, independence of culture and environment.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quality of detachment; the need for privacy.</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Resistance to enculturation.</a:t>
            </a:r>
          </a:p>
          <a:p>
            <a:pPr marL="457200" marR="0" lvl="1"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3. Positive relationships with others--</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Gemeinschaftsgefuhl (social interest).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Interpersonal relations.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Philosophical, </a:t>
            </a:r>
            <a:r>
              <a:rPr lang="en-US" sz="1200" i="0" kern="1200" dirty="0" err="1" smtClean="0">
                <a:solidFill>
                  <a:schemeClr val="tx1"/>
                </a:solidFill>
                <a:effectLst/>
                <a:latin typeface="+mn-lt"/>
                <a:ea typeface="+mn-ea"/>
                <a:cs typeface="+mn-cs"/>
              </a:rPr>
              <a:t>unhostile</a:t>
            </a:r>
            <a:r>
              <a:rPr lang="en-US" sz="1200" i="0" kern="1200" dirty="0" smtClean="0">
                <a:solidFill>
                  <a:schemeClr val="tx1"/>
                </a:solidFill>
                <a:effectLst/>
                <a:latin typeface="+mn-lt"/>
                <a:ea typeface="+mn-ea"/>
                <a:cs typeface="+mn-cs"/>
              </a:rPr>
              <a:t> sense of humor.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Problem-centering.</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4.</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Strong ethical standards--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baseline="0" dirty="0" smtClean="0">
                <a:solidFill>
                  <a:schemeClr val="tx1"/>
                </a:solidFill>
                <a:effectLst/>
                <a:latin typeface="+mn-lt"/>
                <a:ea typeface="+mn-ea"/>
                <a:cs typeface="+mn-cs"/>
              </a:rPr>
              <a:t>The democratic character structure.</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Discrimination between means and ends.</a:t>
            </a:r>
          </a:p>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41</a:t>
            </a:fld>
            <a:endParaRPr lang="en-US"/>
          </a:p>
        </p:txBody>
      </p:sp>
    </p:spTree>
    <p:extLst>
      <p:ext uri="{BB962C8B-B14F-4D97-AF65-F5344CB8AC3E}">
        <p14:creationId xmlns:p14="http://schemas.microsoft.com/office/powerpoint/2010/main" val="2285900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r>
              <a:rPr lang="en-US" sz="1200" i="0" u="sng" kern="1200" dirty="0" smtClean="0">
                <a:solidFill>
                  <a:schemeClr val="tx1"/>
                </a:solidFill>
                <a:effectLst/>
                <a:latin typeface="+mn-lt"/>
                <a:ea typeface="+mn-ea"/>
                <a:cs typeface="+mn-cs"/>
              </a:rPr>
              <a:t>Four categories: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1. Openness to experience--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More efficient perception of reality and more comfortable relations with it.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Acceptance (self, others, nature).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Continued freshness of appreciation.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Spontaneity.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Creativeness.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mystical experience; the oceanic feeling.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2. Autonomy--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Autonomy, independence of culture and environment.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quality of detachment; the need for privacy.</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Resistance to enculturation.</a:t>
            </a:r>
          </a:p>
          <a:p>
            <a:pPr marL="457200" marR="0" lvl="1"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3. Positive relationships with others--</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Gemeinschaftsgefuhl (social interest).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Interpersonal relations.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Philosophical, </a:t>
            </a:r>
            <a:r>
              <a:rPr lang="en-US" sz="1200" i="0" kern="1200" dirty="0" err="1" smtClean="0">
                <a:solidFill>
                  <a:schemeClr val="tx1"/>
                </a:solidFill>
                <a:effectLst/>
                <a:latin typeface="+mn-lt"/>
                <a:ea typeface="+mn-ea"/>
                <a:cs typeface="+mn-cs"/>
              </a:rPr>
              <a:t>unhostile</a:t>
            </a:r>
            <a:r>
              <a:rPr lang="en-US" sz="1200" i="0" kern="1200" dirty="0" smtClean="0">
                <a:solidFill>
                  <a:schemeClr val="tx1"/>
                </a:solidFill>
                <a:effectLst/>
                <a:latin typeface="+mn-lt"/>
                <a:ea typeface="+mn-ea"/>
                <a:cs typeface="+mn-cs"/>
              </a:rPr>
              <a:t> sense of humor.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Problem-centering.</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4.</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Strong ethical standards--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baseline="0" dirty="0" smtClean="0">
                <a:solidFill>
                  <a:schemeClr val="tx1"/>
                </a:solidFill>
                <a:effectLst/>
                <a:latin typeface="+mn-lt"/>
                <a:ea typeface="+mn-ea"/>
                <a:cs typeface="+mn-cs"/>
              </a:rPr>
              <a:t>The democratic character structure.</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Discrimination between means and ends.</a:t>
            </a:r>
          </a:p>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42</a:t>
            </a:fld>
            <a:endParaRPr lang="en-US"/>
          </a:p>
        </p:txBody>
      </p:sp>
    </p:spTree>
    <p:extLst>
      <p:ext uri="{BB962C8B-B14F-4D97-AF65-F5344CB8AC3E}">
        <p14:creationId xmlns:p14="http://schemas.microsoft.com/office/powerpoint/2010/main" val="10869370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r>
              <a:rPr lang="en-US" sz="1200" i="0" u="sng" kern="1200" dirty="0" smtClean="0">
                <a:solidFill>
                  <a:schemeClr val="tx1"/>
                </a:solidFill>
                <a:effectLst/>
                <a:latin typeface="+mn-lt"/>
                <a:ea typeface="+mn-ea"/>
                <a:cs typeface="+mn-cs"/>
              </a:rPr>
              <a:t>Four categories: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1. Openness to experience--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More efficient perception of reality and more comfortable relations with it.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Acceptance (self, others, nature).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Continued freshness of appreciation.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Spontaneity.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Creativeness.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mystical experience; the oceanic feeling.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2. Autonomy--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Autonomy, independence of culture and environment.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quality of detachment; the need for privacy.</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Resistance to enculturation.</a:t>
            </a:r>
          </a:p>
          <a:p>
            <a:pPr marL="457200" marR="0" lvl="1"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3. Positive relationships with others--</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Gemeinschaftsgefuhl (social interest).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Interpersonal relations.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Philosophical, </a:t>
            </a:r>
            <a:r>
              <a:rPr lang="en-US" sz="1200" i="0" kern="1200" dirty="0" err="1" smtClean="0">
                <a:solidFill>
                  <a:schemeClr val="tx1"/>
                </a:solidFill>
                <a:effectLst/>
                <a:latin typeface="+mn-lt"/>
                <a:ea typeface="+mn-ea"/>
                <a:cs typeface="+mn-cs"/>
              </a:rPr>
              <a:t>unhostile</a:t>
            </a:r>
            <a:r>
              <a:rPr lang="en-US" sz="1200" i="0" kern="1200" dirty="0" smtClean="0">
                <a:solidFill>
                  <a:schemeClr val="tx1"/>
                </a:solidFill>
                <a:effectLst/>
                <a:latin typeface="+mn-lt"/>
                <a:ea typeface="+mn-ea"/>
                <a:cs typeface="+mn-cs"/>
              </a:rPr>
              <a:t> sense of humor.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Problem-centering.</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4.</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Strong ethical standards--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baseline="0" dirty="0" smtClean="0">
                <a:solidFill>
                  <a:schemeClr val="tx1"/>
                </a:solidFill>
                <a:effectLst/>
                <a:latin typeface="+mn-lt"/>
                <a:ea typeface="+mn-ea"/>
                <a:cs typeface="+mn-cs"/>
              </a:rPr>
              <a:t>The democratic character structure.</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Discrimination between means and ends.</a:t>
            </a:r>
          </a:p>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43</a:t>
            </a:fld>
            <a:endParaRPr lang="en-US"/>
          </a:p>
        </p:txBody>
      </p:sp>
    </p:spTree>
    <p:extLst>
      <p:ext uri="{BB962C8B-B14F-4D97-AF65-F5344CB8AC3E}">
        <p14:creationId xmlns:p14="http://schemas.microsoft.com/office/powerpoint/2010/main" val="2172255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r>
              <a:rPr lang="en-US" sz="1200" i="0" u="sng" kern="1200" dirty="0" smtClean="0">
                <a:solidFill>
                  <a:schemeClr val="tx1"/>
                </a:solidFill>
                <a:effectLst/>
                <a:latin typeface="+mn-lt"/>
                <a:ea typeface="+mn-ea"/>
                <a:cs typeface="+mn-cs"/>
              </a:rPr>
              <a:t>Four categories: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1. Openness to experience--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More efficient perception of reality and more comfortable relations with it.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Acceptance (self, others, nature).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Continued freshness of appreciation.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Spontaneity.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Creativeness.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mystical experience; the oceanic feeling.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2. Autonomy--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Autonomy, independence of culture and environment.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The quality of detachment; the need for privacy.</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Resistance to enculturation.</a:t>
            </a:r>
          </a:p>
          <a:p>
            <a:pPr marL="457200" marR="0" lvl="1"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3. Positive relationships with others--</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Gemeinschaftsgefuhl (social interest).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Interpersonal relations.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Philosophical, </a:t>
            </a:r>
            <a:r>
              <a:rPr lang="en-US" sz="1200" i="0" kern="1200" dirty="0" err="1" smtClean="0">
                <a:solidFill>
                  <a:schemeClr val="tx1"/>
                </a:solidFill>
                <a:effectLst/>
                <a:latin typeface="+mn-lt"/>
                <a:ea typeface="+mn-ea"/>
                <a:cs typeface="+mn-cs"/>
              </a:rPr>
              <a:t>unhostile</a:t>
            </a:r>
            <a:r>
              <a:rPr lang="en-US" sz="1200" i="0" kern="1200" dirty="0" smtClean="0">
                <a:solidFill>
                  <a:schemeClr val="tx1"/>
                </a:solidFill>
                <a:effectLst/>
                <a:latin typeface="+mn-lt"/>
                <a:ea typeface="+mn-ea"/>
                <a:cs typeface="+mn-cs"/>
              </a:rPr>
              <a:t> sense of humor. </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Problem-centering.</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4.</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Strong ethical standards--</a:t>
            </a:r>
            <a:r>
              <a:rPr lang="en-US" sz="1200" i="0" kern="1200" baseline="0" dirty="0" smtClean="0">
                <a:solidFill>
                  <a:schemeClr val="tx1"/>
                </a:solidFill>
                <a:effectLst/>
                <a:latin typeface="+mn-lt"/>
                <a:ea typeface="+mn-ea"/>
                <a:cs typeface="+mn-cs"/>
              </a:rPr>
              <a:t> 	</a:t>
            </a:r>
          </a:p>
          <a:p>
            <a:pPr marL="0" marR="0" indent="0" algn="l" defTabSz="914400" rtl="0" eaLnBrk="1" fontAlgn="auto" latinLnBrk="0" hangingPunct="0">
              <a:lnSpc>
                <a:spcPct val="100000"/>
              </a:lnSpc>
              <a:spcBef>
                <a:spcPts val="0"/>
              </a:spcBef>
              <a:spcAft>
                <a:spcPts val="0"/>
              </a:spcAft>
              <a:buClrTx/>
              <a:buSzTx/>
              <a:buFont typeface="+mj-lt"/>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baseline="0" dirty="0" smtClean="0">
                <a:solidFill>
                  <a:schemeClr val="tx1"/>
                </a:solidFill>
                <a:effectLst/>
                <a:latin typeface="+mn-lt"/>
                <a:ea typeface="+mn-ea"/>
                <a:cs typeface="+mn-cs"/>
              </a:rPr>
              <a:t>The democratic character structure.</a:t>
            </a:r>
          </a:p>
          <a:p>
            <a:pPr marL="0" marR="0" indent="0" algn="l" defTabSz="914400" rtl="0" eaLnBrk="1" fontAlgn="auto" latinLnBrk="0" hangingPunct="0">
              <a:lnSpc>
                <a:spcPct val="100000"/>
              </a:lnSpc>
              <a:spcBef>
                <a:spcPts val="0"/>
              </a:spcBef>
              <a:spcAft>
                <a:spcPts val="0"/>
              </a:spcAft>
              <a:buClrTx/>
              <a:buSzTx/>
              <a:buFont typeface="+mj-lt"/>
              <a:buNone/>
              <a:tabLst/>
              <a:defRPr/>
            </a:pPr>
            <a:r>
              <a:rPr lang="en-US" sz="1200" i="0" kern="1200" dirty="0" smtClean="0">
                <a:solidFill>
                  <a:schemeClr val="tx1"/>
                </a:solidFill>
                <a:effectLst/>
                <a:latin typeface="+mn-lt"/>
                <a:ea typeface="+mn-ea"/>
                <a:cs typeface="+mn-cs"/>
              </a:rPr>
              <a:t>Discrimination between means and ends.</a:t>
            </a:r>
          </a:p>
          <a:p>
            <a:pPr marL="0" marR="0" indent="0" algn="l" defTabSz="914400" rtl="0" eaLnBrk="1" fontAlgn="auto" latinLnBrk="0" hangingPunct="0">
              <a:lnSpc>
                <a:spcPct val="100000"/>
              </a:lnSpc>
              <a:spcBef>
                <a:spcPts val="0"/>
              </a:spcBef>
              <a:spcAft>
                <a:spcPts val="0"/>
              </a:spcAft>
              <a:buClrTx/>
              <a:buSzTx/>
              <a:buFont typeface="Arial" panose="020B0604020202020204" pitchFamily="34" charset="0"/>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44</a:t>
            </a:fld>
            <a:endParaRPr lang="en-US"/>
          </a:p>
        </p:txBody>
      </p:sp>
    </p:spTree>
    <p:extLst>
      <p:ext uri="{BB962C8B-B14F-4D97-AF65-F5344CB8AC3E}">
        <p14:creationId xmlns:p14="http://schemas.microsoft.com/office/powerpoint/2010/main" val="1598448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u="sng" dirty="0" smtClean="0"/>
              <a:t>Five dimensions of Maslow’s social world</a:t>
            </a:r>
            <a:r>
              <a:rPr lang="en-US" dirty="0" smtClean="0"/>
              <a:t>:</a:t>
            </a:r>
            <a:r>
              <a:rPr lang="en-US" baseline="0" dirty="0" smtClean="0"/>
              <a:t> </a:t>
            </a:r>
            <a:r>
              <a:rPr lang="en-US" sz="1200" kern="1200" dirty="0" smtClean="0">
                <a:solidFill>
                  <a:schemeClr val="tx1"/>
                </a:solidFill>
                <a:effectLst/>
                <a:latin typeface="+mn-lt"/>
                <a:ea typeface="+mn-ea"/>
                <a:cs typeface="+mn-cs"/>
              </a:rPr>
              <a:t>1) close friendships;</a:t>
            </a:r>
            <a:r>
              <a:rPr lang="en-IN"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2) romantic love; 3) a satisfying marriage; 4) devoted and effective parenthood; and 5) serving others through vocation or volunteer activity.</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45</a:t>
            </a:fld>
            <a:endParaRPr lang="en-US"/>
          </a:p>
        </p:txBody>
      </p:sp>
    </p:spTree>
    <p:extLst>
      <p:ext uri="{BB962C8B-B14F-4D97-AF65-F5344CB8AC3E}">
        <p14:creationId xmlns:p14="http://schemas.microsoft.com/office/powerpoint/2010/main" val="1513571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Webster (2003) measures wisdom with five components</a:t>
            </a:r>
            <a:r>
              <a:rPr lang="en-US" dirty="0" smtClean="0"/>
              <a:t>:</a:t>
            </a:r>
            <a:r>
              <a:rPr lang="en-US" baseline="0" dirty="0" smtClean="0"/>
              <a:t> </a:t>
            </a:r>
            <a:r>
              <a:rPr lang="en-US" dirty="0" smtClean="0"/>
              <a:t>Openness to experience, emotional regulation, healthy coping with critical life experiences, reminiscence and reflectiveness, and a self-effacing sense of humor that recognizes life ironies.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Wink and </a:t>
            </a:r>
            <a:r>
              <a:rPr lang="en-US" u="sng" dirty="0" err="1" smtClean="0"/>
              <a:t>Helson’s</a:t>
            </a:r>
            <a:r>
              <a:rPr lang="en-US" u="sng" dirty="0" smtClean="0"/>
              <a:t> two forms of wisdom</a:t>
            </a:r>
            <a:r>
              <a:rPr lang="en-US" u="none"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Practical wisdom.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Transcendental wisdom.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Kunzmann</a:t>
            </a:r>
            <a:r>
              <a:rPr lang="en-US" u="sng" dirty="0" smtClean="0"/>
              <a:t> and </a:t>
            </a:r>
            <a:r>
              <a:rPr lang="en-US" u="sng" dirty="0" err="1" smtClean="0"/>
              <a:t>Strange’s</a:t>
            </a:r>
            <a:r>
              <a:rPr lang="en-US" u="sng" dirty="0" smtClean="0"/>
              <a:t> three basic ways of defining wisdom</a:t>
            </a:r>
            <a:r>
              <a:rPr lang="en-US"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Mature personality development.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Post-formal reasoning.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Expanded form of pragmatic or practical intelligence.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Bangen</a:t>
            </a:r>
            <a:r>
              <a:rPr lang="en-US" u="sng" dirty="0" smtClean="0"/>
              <a:t>, Meeks, and </a:t>
            </a:r>
            <a:r>
              <a:rPr lang="en-US" u="sng" dirty="0" err="1" smtClean="0"/>
              <a:t>Jeste’s</a:t>
            </a:r>
            <a:r>
              <a:rPr lang="en-US" u="sng" dirty="0" smtClean="0"/>
              <a:t> elements or traits usually associated with wisdom</a:t>
            </a:r>
            <a:r>
              <a:rPr lang="en-US" dirty="0" smtClean="0"/>
              <a:t>: knowledge of life, </a:t>
            </a:r>
            <a:r>
              <a:rPr lang="en-US" dirty="0" err="1" smtClean="0"/>
              <a:t>prosocial</a:t>
            </a:r>
            <a:r>
              <a:rPr lang="en-US" dirty="0" smtClean="0"/>
              <a:t> values, self-understanding, emotional homeostasis, tolerance, openness, self-understanding, and a sense of humor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a:t>
            </a:fld>
            <a:endParaRPr lang="en-US"/>
          </a:p>
        </p:txBody>
      </p:sp>
    </p:spTree>
    <p:extLst>
      <p:ext uri="{BB962C8B-B14F-4D97-AF65-F5344CB8AC3E}">
        <p14:creationId xmlns:p14="http://schemas.microsoft.com/office/powerpoint/2010/main" val="273154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46</a:t>
            </a:fld>
            <a:endParaRPr lang="en-US"/>
          </a:p>
        </p:txBody>
      </p:sp>
    </p:spTree>
    <p:extLst>
      <p:ext uri="{BB962C8B-B14F-4D97-AF65-F5344CB8AC3E}">
        <p14:creationId xmlns:p14="http://schemas.microsoft.com/office/powerpoint/2010/main" val="406940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47</a:t>
            </a:fld>
            <a:endParaRPr lang="en-US"/>
          </a:p>
        </p:txBody>
      </p:sp>
    </p:spTree>
    <p:extLst>
      <p:ext uri="{BB962C8B-B14F-4D97-AF65-F5344CB8AC3E}">
        <p14:creationId xmlns:p14="http://schemas.microsoft.com/office/powerpoint/2010/main" val="3826994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48</a:t>
            </a:fld>
            <a:endParaRPr lang="en-US"/>
          </a:p>
        </p:txBody>
      </p:sp>
    </p:spTree>
    <p:extLst>
      <p:ext uri="{BB962C8B-B14F-4D97-AF65-F5344CB8AC3E}">
        <p14:creationId xmlns:p14="http://schemas.microsoft.com/office/powerpoint/2010/main" val="3611813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0">
              <a:lnSpc>
                <a:spcPct val="100000"/>
              </a:lnSpc>
              <a:spcBef>
                <a:spcPts val="0"/>
              </a:spcBef>
              <a:spcAft>
                <a:spcPts val="0"/>
              </a:spcAft>
              <a:buClrTx/>
              <a:buSzTx/>
              <a:buFontTx/>
              <a:buNone/>
              <a:tabLst/>
              <a:defRPr/>
            </a:pPr>
            <a:r>
              <a:rPr lang="en-US" u="sng" dirty="0" smtClean="0"/>
              <a:t>People high on personal growth</a:t>
            </a:r>
            <a:r>
              <a:rPr lang="en-US" dirty="0" smtClean="0"/>
              <a:t>:</a:t>
            </a:r>
            <a:r>
              <a:rPr lang="en-US" baseline="0" dirty="0" smtClean="0"/>
              <a:t> </a:t>
            </a:r>
            <a:r>
              <a:rPr lang="en-US" dirty="0" smtClean="0"/>
              <a:t>People high on personal growth</a:t>
            </a:r>
            <a:r>
              <a:rPr lang="en-US" baseline="0" dirty="0" smtClean="0"/>
              <a:t> are open to e</a:t>
            </a:r>
            <a:r>
              <a:rPr lang="en-US" dirty="0" smtClean="0"/>
              <a:t>xperiences,</a:t>
            </a:r>
            <a:r>
              <a:rPr lang="en-US" baseline="0" dirty="0" smtClean="0"/>
              <a:t> </a:t>
            </a:r>
            <a:r>
              <a:rPr lang="en-US" dirty="0" smtClean="0"/>
              <a:t>seek improvement in themselves, have a strong sense of life direction</a:t>
            </a:r>
            <a:r>
              <a:rPr lang="en-US" baseline="0" dirty="0" smtClean="0"/>
              <a:t> </a:t>
            </a:r>
            <a:r>
              <a:rPr lang="en-US" dirty="0" smtClean="0"/>
              <a:t>and enduring goals.</a:t>
            </a:r>
          </a:p>
          <a:p>
            <a:pPr marL="0" marR="0" lvl="1" indent="0" algn="l" defTabSz="914400" rtl="0" eaLnBrk="1" fontAlgn="auto" latinLnBrk="0" hangingPunct="0">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0">
              <a:lnSpc>
                <a:spcPct val="100000"/>
              </a:lnSpc>
              <a:spcBef>
                <a:spcPts val="0"/>
              </a:spcBef>
              <a:spcAft>
                <a:spcPts val="0"/>
              </a:spcAft>
              <a:buClrTx/>
              <a:buSzTx/>
              <a:buFontTx/>
              <a:buNone/>
              <a:tabLst/>
              <a:defRPr/>
            </a:pPr>
            <a:r>
              <a:rPr lang="en-US" u="sng" dirty="0" smtClean="0"/>
              <a:t>People with high level of personal growth initiative:</a:t>
            </a:r>
            <a:r>
              <a:rPr lang="en-US" baseline="0" dirty="0" smtClean="0"/>
              <a:t> </a:t>
            </a:r>
            <a:r>
              <a:rPr lang="en-US" dirty="0" smtClean="0"/>
              <a:t>Know the directions in which they would like to grow, appear able to capitalize on opportunities for personal growth, and seek opportunities for creativity and adaptive solutions.</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49</a:t>
            </a:fld>
            <a:endParaRPr lang="en-US"/>
          </a:p>
        </p:txBody>
      </p:sp>
    </p:spTree>
    <p:extLst>
      <p:ext uri="{BB962C8B-B14F-4D97-AF65-F5344CB8AC3E}">
        <p14:creationId xmlns:p14="http://schemas.microsoft.com/office/powerpoint/2010/main" val="1196130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50</a:t>
            </a:fld>
            <a:endParaRPr lang="en-US"/>
          </a:p>
        </p:txBody>
      </p:sp>
    </p:spTree>
    <p:extLst>
      <p:ext uri="{BB962C8B-B14F-4D97-AF65-F5344CB8AC3E}">
        <p14:creationId xmlns:p14="http://schemas.microsoft.com/office/powerpoint/2010/main" val="1154813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u="sng" dirty="0" smtClean="0"/>
              <a:t>Six criteria and associated subcategories</a:t>
            </a:r>
            <a:r>
              <a:rPr lang="en-US" dirty="0" smtClean="0"/>
              <a:t>: </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u="none" dirty="0" smtClean="0"/>
              <a:t>Attitudes toward the self--t</a:t>
            </a:r>
            <a:r>
              <a:rPr lang="en-US" sz="1200" kern="1200" dirty="0" smtClean="0">
                <a:solidFill>
                  <a:schemeClr val="tx1"/>
                </a:solidFill>
                <a:effectLst/>
                <a:latin typeface="+mn-lt"/>
                <a:ea typeface="+mn-ea"/>
                <a:cs typeface="+mn-cs"/>
              </a:rPr>
              <a:t>here were four main subcategories: (a) adequate self-awareness, (b) accurate self-concept, (c) self-acceptance, and (d) a positive and “globally benevolent” view of the self.</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i="0" kern="1200" dirty="0" smtClean="0">
                <a:solidFill>
                  <a:schemeClr val="tx1"/>
                </a:solidFill>
                <a:effectLst/>
                <a:latin typeface="+mn-lt"/>
                <a:ea typeface="+mn-ea"/>
                <a:cs typeface="+mn-cs"/>
              </a:rPr>
              <a:t>Growth, development, and self-actualization.</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i="0" kern="1200" dirty="0" smtClean="0">
                <a:solidFill>
                  <a:schemeClr val="tx1"/>
                </a:solidFill>
                <a:effectLst/>
                <a:latin typeface="+mn-lt"/>
                <a:ea typeface="+mn-ea"/>
                <a:cs typeface="+mn-cs"/>
              </a:rPr>
              <a:t>An integrated personality.</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i="0" kern="1200" dirty="0" smtClean="0">
                <a:solidFill>
                  <a:schemeClr val="tx1"/>
                </a:solidFill>
                <a:effectLst/>
                <a:latin typeface="+mn-lt"/>
                <a:ea typeface="+mn-ea"/>
                <a:cs typeface="+mn-cs"/>
              </a:rPr>
              <a:t>Autonomy.</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i="0" kern="1200" dirty="0" smtClean="0">
                <a:solidFill>
                  <a:schemeClr val="tx1"/>
                </a:solidFill>
                <a:effectLst/>
                <a:latin typeface="+mn-lt"/>
                <a:ea typeface="+mn-ea"/>
                <a:cs typeface="+mn-cs"/>
              </a:rPr>
              <a:t>Perception of reality.</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Environmental mastery</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51</a:t>
            </a:fld>
            <a:endParaRPr lang="en-US"/>
          </a:p>
        </p:txBody>
      </p:sp>
    </p:spTree>
    <p:extLst>
      <p:ext uri="{BB962C8B-B14F-4D97-AF65-F5344CB8AC3E}">
        <p14:creationId xmlns:p14="http://schemas.microsoft.com/office/powerpoint/2010/main" val="35931872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0">
              <a:lnSpc>
                <a:spcPct val="100000"/>
              </a:lnSpc>
              <a:spcBef>
                <a:spcPts val="0"/>
              </a:spcBef>
              <a:spcAft>
                <a:spcPts val="0"/>
              </a:spcAft>
              <a:buClrTx/>
              <a:buSzTx/>
              <a:buFontTx/>
              <a:buNone/>
              <a:tabLst/>
              <a:defRPr/>
            </a:pPr>
            <a:r>
              <a:rPr lang="en-US" u="sng" dirty="0" smtClean="0"/>
              <a:t>Four dimensions of courage</a:t>
            </a:r>
            <a:r>
              <a:rPr lang="en-US" dirty="0" smtClean="0"/>
              <a:t>:</a:t>
            </a:r>
            <a:r>
              <a:rPr lang="en-US" baseline="0" dirty="0" smtClean="0"/>
              <a:t> </a:t>
            </a:r>
            <a:r>
              <a:rPr lang="en-US" sz="1200" kern="1200" dirty="0" smtClean="0">
                <a:solidFill>
                  <a:schemeClr val="tx1"/>
                </a:solidFill>
                <a:effectLst/>
                <a:latin typeface="+mn-lt"/>
                <a:ea typeface="+mn-ea"/>
                <a:cs typeface="+mn-cs"/>
              </a:rPr>
              <a:t>1) willfulness and intentionality; (2) mindful deliberation; (3) objective substantial risk; and (4) a noble or worthy end (Rate, Clarke, Lindsay, &amp; Sternberg, 2007).</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52</a:t>
            </a:fld>
            <a:endParaRPr lang="en-US"/>
          </a:p>
        </p:txBody>
      </p:sp>
    </p:spTree>
    <p:extLst>
      <p:ext uri="{BB962C8B-B14F-4D97-AF65-F5344CB8AC3E}">
        <p14:creationId xmlns:p14="http://schemas.microsoft.com/office/powerpoint/2010/main" val="3463855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0">
              <a:lnSpc>
                <a:spcPct val="100000"/>
              </a:lnSpc>
              <a:spcBef>
                <a:spcPts val="0"/>
              </a:spcBef>
              <a:spcAft>
                <a:spcPts val="0"/>
              </a:spcAft>
              <a:buClrTx/>
              <a:buSzTx/>
              <a:buFontTx/>
              <a:buNone/>
              <a:tabLst/>
              <a:defRPr/>
            </a:pPr>
            <a:r>
              <a:rPr lang="en-US" u="sng" dirty="0" smtClean="0"/>
              <a:t>Four dimensions of courage</a:t>
            </a:r>
            <a:r>
              <a:rPr lang="en-US" dirty="0" smtClean="0"/>
              <a:t>:</a:t>
            </a:r>
            <a:r>
              <a:rPr lang="en-US" baseline="0" dirty="0" smtClean="0"/>
              <a:t> </a:t>
            </a:r>
            <a:r>
              <a:rPr lang="en-US" sz="1200" kern="1200" dirty="0" smtClean="0">
                <a:solidFill>
                  <a:schemeClr val="tx1"/>
                </a:solidFill>
                <a:effectLst/>
                <a:latin typeface="+mn-lt"/>
                <a:ea typeface="+mn-ea"/>
                <a:cs typeface="+mn-cs"/>
              </a:rPr>
              <a:t>1) willfulness and intentionality; (2) mindful deliberation; (3) objective substantial risk; and (4) a noble or worthy end (Rate, Clarke, Lindsay, &amp; Sternberg, 2007).</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53</a:t>
            </a:fld>
            <a:endParaRPr lang="en-US"/>
          </a:p>
        </p:txBody>
      </p:sp>
    </p:spTree>
    <p:extLst>
      <p:ext uri="{BB962C8B-B14F-4D97-AF65-F5344CB8AC3E}">
        <p14:creationId xmlns:p14="http://schemas.microsoft.com/office/powerpoint/2010/main" val="508256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Rot="1" noChangeArrowheads="1" noTextEdit="1"/>
          </p:cNvSpPr>
          <p:nvPr>
            <p:ph type="sldImg"/>
          </p:nvPr>
        </p:nvSpPr>
        <p:spPr>
          <a:ln/>
        </p:spPr>
      </p:sp>
      <p:sp>
        <p:nvSpPr>
          <p:cNvPr id="34819"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621951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Rot="1" noChangeArrowheads="1" noTextEdit="1"/>
          </p:cNvSpPr>
          <p:nvPr>
            <p:ph type="sldImg"/>
          </p:nvPr>
        </p:nvSpPr>
        <p:spPr>
          <a:ln/>
        </p:spPr>
      </p:sp>
      <p:sp>
        <p:nvSpPr>
          <p:cNvPr id="36867"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0060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Webster (2003) measures wisdom with five components</a:t>
            </a:r>
            <a:r>
              <a:rPr lang="en-US" dirty="0" smtClean="0"/>
              <a:t>:</a:t>
            </a:r>
            <a:r>
              <a:rPr lang="en-US" baseline="0" dirty="0" smtClean="0"/>
              <a:t> </a:t>
            </a:r>
            <a:r>
              <a:rPr lang="en-US" dirty="0" smtClean="0"/>
              <a:t>Openness to experience, emotional regulation, healthy coping with critical life experiences, reminiscence and reflectiveness, and a self-effacing sense of humor that recognizes life ironies.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Wink and </a:t>
            </a:r>
            <a:r>
              <a:rPr lang="en-US" u="sng" dirty="0" err="1" smtClean="0"/>
              <a:t>Helson’s</a:t>
            </a:r>
            <a:r>
              <a:rPr lang="en-US" u="sng" dirty="0" smtClean="0"/>
              <a:t> two forms of wisdom</a:t>
            </a:r>
            <a:r>
              <a:rPr lang="en-US" u="none"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Practical wisdom.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Transcendental wisdom.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Kunzmann</a:t>
            </a:r>
            <a:r>
              <a:rPr lang="en-US" u="sng" dirty="0" smtClean="0"/>
              <a:t> and </a:t>
            </a:r>
            <a:r>
              <a:rPr lang="en-US" u="sng" dirty="0" err="1" smtClean="0"/>
              <a:t>Strange’s</a:t>
            </a:r>
            <a:r>
              <a:rPr lang="en-US" u="sng" dirty="0" smtClean="0"/>
              <a:t> three basic ways of defining wisdom</a:t>
            </a:r>
            <a:r>
              <a:rPr lang="en-US"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Mature personality development.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Post-formal reasoning.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Expanded form of pragmatic or practical intelligence.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Bangen</a:t>
            </a:r>
            <a:r>
              <a:rPr lang="en-US" u="sng" dirty="0" smtClean="0"/>
              <a:t>, Meeks, and </a:t>
            </a:r>
            <a:r>
              <a:rPr lang="en-US" u="sng" dirty="0" err="1" smtClean="0"/>
              <a:t>Jeste’s</a:t>
            </a:r>
            <a:r>
              <a:rPr lang="en-US" u="sng" dirty="0" smtClean="0"/>
              <a:t> elements or traits usually associated with wisdom</a:t>
            </a:r>
            <a:r>
              <a:rPr lang="en-US" dirty="0" smtClean="0"/>
              <a:t>: knowledge of life, </a:t>
            </a:r>
            <a:r>
              <a:rPr lang="en-US" dirty="0" err="1" smtClean="0"/>
              <a:t>prosocial</a:t>
            </a:r>
            <a:r>
              <a:rPr lang="en-US" dirty="0" smtClean="0"/>
              <a:t> values, self-understanding, emotional homeostasis, tolerance, openness, self-understanding, and a sense of humor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7</a:t>
            </a:fld>
            <a:endParaRPr lang="en-US"/>
          </a:p>
        </p:txBody>
      </p:sp>
    </p:spTree>
    <p:extLst>
      <p:ext uri="{BB962C8B-B14F-4D97-AF65-F5344CB8AC3E}">
        <p14:creationId xmlns:p14="http://schemas.microsoft.com/office/powerpoint/2010/main" val="2081655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Rot="1" noChangeArrowheads="1" noTextEdit="1"/>
          </p:cNvSpPr>
          <p:nvPr>
            <p:ph type="sldImg"/>
          </p:nvPr>
        </p:nvSpPr>
        <p:spPr>
          <a:ln/>
        </p:spPr>
      </p:sp>
      <p:sp>
        <p:nvSpPr>
          <p:cNvPr id="40963"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76457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Rot="1" noChangeArrowheads="1" noTextEdit="1"/>
          </p:cNvSpPr>
          <p:nvPr>
            <p:ph type="sldImg"/>
          </p:nvPr>
        </p:nvSpPr>
        <p:spPr>
          <a:ln/>
        </p:spPr>
      </p:sp>
      <p:sp>
        <p:nvSpPr>
          <p:cNvPr id="49155"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43732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Rot="1" noChangeArrowheads="1" noTextEdit="1"/>
          </p:cNvSpPr>
          <p:nvPr>
            <p:ph type="sldImg"/>
          </p:nvPr>
        </p:nvSpPr>
        <p:spPr>
          <a:ln/>
        </p:spPr>
      </p:sp>
      <p:sp>
        <p:nvSpPr>
          <p:cNvPr id="52227"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04788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Webster (2003) measures wisdom with five components</a:t>
            </a:r>
            <a:r>
              <a:rPr lang="en-US" dirty="0" smtClean="0"/>
              <a:t>:</a:t>
            </a:r>
            <a:r>
              <a:rPr lang="en-US" baseline="0" dirty="0" smtClean="0"/>
              <a:t> </a:t>
            </a:r>
            <a:r>
              <a:rPr lang="en-US" dirty="0" smtClean="0"/>
              <a:t>Openness to experience, emotional regulation, healthy coping with critical life experiences, reminiscence and reflectiveness, and a self-effacing sense of humor that recognizes life ironies.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Wink and </a:t>
            </a:r>
            <a:r>
              <a:rPr lang="en-US" u="sng" dirty="0" err="1" smtClean="0"/>
              <a:t>Helson’s</a:t>
            </a:r>
            <a:r>
              <a:rPr lang="en-US" u="sng" dirty="0" smtClean="0"/>
              <a:t> two forms of wisdom</a:t>
            </a:r>
            <a:r>
              <a:rPr lang="en-US" u="none"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Practical wisdom.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Transcendental wisdom.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Kunzmann</a:t>
            </a:r>
            <a:r>
              <a:rPr lang="en-US" u="sng" dirty="0" smtClean="0"/>
              <a:t> and </a:t>
            </a:r>
            <a:r>
              <a:rPr lang="en-US" u="sng" dirty="0" err="1" smtClean="0"/>
              <a:t>Strange’s</a:t>
            </a:r>
            <a:r>
              <a:rPr lang="en-US" u="sng" dirty="0" smtClean="0"/>
              <a:t> three basic ways of defining wisdom</a:t>
            </a:r>
            <a:r>
              <a:rPr lang="en-US"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Mature personality development.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Post-formal reasoning.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Expanded form of pragmatic or practical intelligence.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Bangen</a:t>
            </a:r>
            <a:r>
              <a:rPr lang="en-US" u="sng" dirty="0" smtClean="0"/>
              <a:t>, Meeks, and </a:t>
            </a:r>
            <a:r>
              <a:rPr lang="en-US" u="sng" dirty="0" err="1" smtClean="0"/>
              <a:t>Jeste’s</a:t>
            </a:r>
            <a:r>
              <a:rPr lang="en-US" u="sng" dirty="0" smtClean="0"/>
              <a:t> elements or traits usually associated with wisdom</a:t>
            </a:r>
            <a:r>
              <a:rPr lang="en-US" dirty="0" smtClean="0"/>
              <a:t>: knowledge of life, </a:t>
            </a:r>
            <a:r>
              <a:rPr lang="en-US" dirty="0" err="1" smtClean="0"/>
              <a:t>prosocial</a:t>
            </a:r>
            <a:r>
              <a:rPr lang="en-US" dirty="0" smtClean="0"/>
              <a:t> values, self-understanding, emotional homeostasis, tolerance, openness, self-understanding, and a sense of humor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8</a:t>
            </a:fld>
            <a:endParaRPr lang="en-US"/>
          </a:p>
        </p:txBody>
      </p:sp>
    </p:spTree>
    <p:extLst>
      <p:ext uri="{BB962C8B-B14F-4D97-AF65-F5344CB8AC3E}">
        <p14:creationId xmlns:p14="http://schemas.microsoft.com/office/powerpoint/2010/main" val="4292792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Webster (2003) measures wisdom with five components</a:t>
            </a:r>
            <a:r>
              <a:rPr lang="en-US" dirty="0" smtClean="0"/>
              <a:t>:</a:t>
            </a:r>
            <a:r>
              <a:rPr lang="en-US" baseline="0" dirty="0" smtClean="0"/>
              <a:t> </a:t>
            </a:r>
            <a:r>
              <a:rPr lang="en-US" dirty="0" smtClean="0"/>
              <a:t>Openness to experience, emotional regulation, healthy coping with critical life experiences, reminiscence and reflectiveness, and a self-effacing sense of humor that recognizes life ironies.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Wink and </a:t>
            </a:r>
            <a:r>
              <a:rPr lang="en-US" u="sng" dirty="0" err="1" smtClean="0"/>
              <a:t>Helson’s</a:t>
            </a:r>
            <a:r>
              <a:rPr lang="en-US" u="sng" dirty="0" smtClean="0"/>
              <a:t> two forms of wisdom</a:t>
            </a:r>
            <a:r>
              <a:rPr lang="en-US" u="none"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Practical wisdom.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Transcendental wisdom.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Kunzmann</a:t>
            </a:r>
            <a:r>
              <a:rPr lang="en-US" u="sng" dirty="0" smtClean="0"/>
              <a:t> and </a:t>
            </a:r>
            <a:r>
              <a:rPr lang="en-US" u="sng" dirty="0" err="1" smtClean="0"/>
              <a:t>Strange’s</a:t>
            </a:r>
            <a:r>
              <a:rPr lang="en-US" u="sng" dirty="0" smtClean="0"/>
              <a:t> three basic ways of defining wisdom</a:t>
            </a:r>
            <a:r>
              <a:rPr lang="en-US"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Mature personality development.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Post-formal reasoning.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Expanded form of pragmatic or practical intelligence.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Bangen</a:t>
            </a:r>
            <a:r>
              <a:rPr lang="en-US" u="sng" dirty="0" smtClean="0"/>
              <a:t>, Meeks, and </a:t>
            </a:r>
            <a:r>
              <a:rPr lang="en-US" u="sng" dirty="0" err="1" smtClean="0"/>
              <a:t>Jeste’s</a:t>
            </a:r>
            <a:r>
              <a:rPr lang="en-US" u="sng" dirty="0" smtClean="0"/>
              <a:t> elements or traits usually associated with wisdom</a:t>
            </a:r>
            <a:r>
              <a:rPr lang="en-US" dirty="0" smtClean="0"/>
              <a:t>: knowledge of life, </a:t>
            </a:r>
            <a:r>
              <a:rPr lang="en-US" dirty="0" err="1" smtClean="0"/>
              <a:t>prosocial</a:t>
            </a:r>
            <a:r>
              <a:rPr lang="en-US" dirty="0" smtClean="0"/>
              <a:t> values, self-understanding, emotional homeostasis, tolerance, openness, self-understanding, and a sense of humor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9</a:t>
            </a:fld>
            <a:endParaRPr lang="en-US"/>
          </a:p>
        </p:txBody>
      </p:sp>
    </p:spTree>
    <p:extLst>
      <p:ext uri="{BB962C8B-B14F-4D97-AF65-F5344CB8AC3E}">
        <p14:creationId xmlns:p14="http://schemas.microsoft.com/office/powerpoint/2010/main" val="353340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Webster (2003) measures wisdom with five components</a:t>
            </a:r>
            <a:r>
              <a:rPr lang="en-US" dirty="0" smtClean="0"/>
              <a:t>:</a:t>
            </a:r>
            <a:r>
              <a:rPr lang="en-US" baseline="0" dirty="0" smtClean="0"/>
              <a:t> </a:t>
            </a:r>
            <a:r>
              <a:rPr lang="en-US" dirty="0" smtClean="0"/>
              <a:t>Openness to experience, emotional regulation, healthy coping with critical life experiences, reminiscence and reflectiveness, and a self-effacing sense of humor that recognizes life ironies.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Wink and </a:t>
            </a:r>
            <a:r>
              <a:rPr lang="en-US" u="sng" dirty="0" err="1" smtClean="0"/>
              <a:t>Helson’s</a:t>
            </a:r>
            <a:r>
              <a:rPr lang="en-US" u="sng" dirty="0" smtClean="0"/>
              <a:t> two forms of wisdom</a:t>
            </a:r>
            <a:r>
              <a:rPr lang="en-US" u="none"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Practical wisdom.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smtClean="0"/>
              <a:t>Transcendental wisdom.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Kunzmann</a:t>
            </a:r>
            <a:r>
              <a:rPr lang="en-US" u="sng" dirty="0" smtClean="0"/>
              <a:t> and </a:t>
            </a:r>
            <a:r>
              <a:rPr lang="en-US" u="sng" dirty="0" err="1" smtClean="0"/>
              <a:t>Strange’s</a:t>
            </a:r>
            <a:r>
              <a:rPr lang="en-US" u="sng" dirty="0" smtClean="0"/>
              <a:t> three basic ways of defining wisdom</a:t>
            </a:r>
            <a:r>
              <a:rPr lang="en-US"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Mature personality development.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Post-formal reasoning.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Expanded form of pragmatic or practical intelligence.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err="1" smtClean="0"/>
              <a:t>Bangen</a:t>
            </a:r>
            <a:r>
              <a:rPr lang="en-US" u="sng" dirty="0" smtClean="0"/>
              <a:t>, Meeks, and </a:t>
            </a:r>
            <a:r>
              <a:rPr lang="en-US" u="sng" dirty="0" err="1" smtClean="0"/>
              <a:t>Jeste’s</a:t>
            </a:r>
            <a:r>
              <a:rPr lang="en-US" u="sng" dirty="0" smtClean="0"/>
              <a:t> elements or traits usually associated with wisdom</a:t>
            </a:r>
            <a:r>
              <a:rPr lang="en-US" dirty="0" smtClean="0"/>
              <a:t>: knowledge of life, </a:t>
            </a:r>
            <a:r>
              <a:rPr lang="en-US" dirty="0" err="1" smtClean="0"/>
              <a:t>prosocial</a:t>
            </a:r>
            <a:r>
              <a:rPr lang="en-US" dirty="0" smtClean="0"/>
              <a:t> values, self-understanding, emotional homeostasis, tolerance, openness, self-understanding, and a sense of humor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10</a:t>
            </a:fld>
            <a:endParaRPr lang="en-US"/>
          </a:p>
        </p:txBody>
      </p:sp>
    </p:spTree>
    <p:extLst>
      <p:ext uri="{BB962C8B-B14F-4D97-AF65-F5344CB8AC3E}">
        <p14:creationId xmlns:p14="http://schemas.microsoft.com/office/powerpoint/2010/main" val="1051872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11</a:t>
            </a:fld>
            <a:endParaRPr lang="en-US"/>
          </a:p>
        </p:txBody>
      </p:sp>
    </p:spTree>
    <p:extLst>
      <p:ext uri="{BB962C8B-B14F-4D97-AF65-F5344CB8AC3E}">
        <p14:creationId xmlns:p14="http://schemas.microsoft.com/office/powerpoint/2010/main" val="2004758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Subtitle 2"/>
          <p:cNvSpPr>
            <a:spLocks noGrp="1"/>
          </p:cNvSpPr>
          <p:nvPr>
            <p:ph type="subTitle" idx="1"/>
          </p:nvPr>
        </p:nvSpPr>
        <p:spPr>
          <a:xfrm>
            <a:off x="1371600" y="3429000"/>
            <a:ext cx="6400800" cy="22098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quarter" idx="13"/>
          </p:nvPr>
        </p:nvSpPr>
        <p:spPr>
          <a:xfrm>
            <a:off x="1371600" y="1143000"/>
            <a:ext cx="6400800" cy="2025650"/>
          </a:xfrm>
        </p:spPr>
        <p:txBody>
          <a:bodyPr anchor="b"/>
          <a:lstStyle>
            <a:lvl1pPr marL="0" indent="0" algn="ctr">
              <a:buNone/>
              <a:defRPr sz="4400" b="1">
                <a:solidFill>
                  <a:srgbClr val="1F497D"/>
                </a:solidFill>
              </a:defRPr>
            </a:lvl1pPr>
            <a:lvl2pPr marL="457200" indent="0">
              <a:buNone/>
              <a:defRPr/>
            </a:lvl2pPr>
          </a:lstStyle>
          <a:p>
            <a:pPr lvl="0"/>
            <a:r>
              <a:rPr lang="en-US" smtClean="0"/>
              <a:t>Click to edit Master text styles</a:t>
            </a:r>
          </a:p>
        </p:txBody>
      </p:sp>
    </p:spTree>
    <p:extLst>
      <p:ext uri="{BB962C8B-B14F-4D97-AF65-F5344CB8AC3E}">
        <p14:creationId xmlns:p14="http://schemas.microsoft.com/office/powerpoint/2010/main" val="41121814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3008313" cy="72831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74657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761999"/>
            <a:ext cx="5486400" cy="39655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852746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979931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36724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76962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990600" y="1676400"/>
            <a:ext cx="7696200" cy="4449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990600" y="6356350"/>
            <a:ext cx="7010400" cy="365125"/>
          </a:xfrm>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0" y="0"/>
            <a:ext cx="6096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6096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0751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68964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133600"/>
            <a:ext cx="4038600" cy="399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2133600"/>
            <a:ext cx="4038600" cy="399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574773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2027238"/>
            <a:ext cx="4040188" cy="563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590799"/>
            <a:ext cx="4040188" cy="3535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2027238"/>
            <a:ext cx="4041775" cy="563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590799"/>
            <a:ext cx="4041775" cy="3535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02768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865171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1975739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23401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2133600"/>
            <a:ext cx="8229600" cy="3992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7200" y="6356350"/>
            <a:ext cx="7543800" cy="365125"/>
          </a:xfrm>
          <a:prstGeom prst="rect">
            <a:avLst/>
          </a:prstGeom>
        </p:spPr>
        <p:txBody>
          <a:bodyPr vert="horz" lIns="91440" tIns="45720" rIns="91440" bIns="45720" rtlCol="0" anchor="ctr"/>
          <a:lstStyle>
            <a:lvl1pPr algn="l">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4"/>
          </p:nvPr>
        </p:nvSpPr>
        <p:spPr>
          <a:xfrm>
            <a:off x="8229600" y="6356350"/>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7" name="Rectangle 6"/>
          <p:cNvSpPr/>
          <p:nvPr/>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3169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iming>
    <p:tnLst>
      <p:par>
        <p:cTn id="1" dur="indefinite" restart="never" nodeType="tmRoot"/>
      </p:par>
    </p:tnLst>
  </p:timing>
  <p:hf hdr="0" dt="0"/>
  <p:txStyles>
    <p:titleStyle>
      <a:lvl1pPr algn="ctr" defTabSz="914400" rtl="0" eaLnBrk="1" latinLnBrk="0" hangingPunct="1">
        <a:spcBef>
          <a:spcPct val="0"/>
        </a:spcBef>
        <a:buNone/>
        <a:defRPr sz="4400" b="1"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youtube.com/watch?v=CjxugyZCfuw"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www.youtube.com/watch?time_continue=5&amp;v=MENBkduB3gc"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time_continue=1&amp;v=rPJNJ71wpRU" TargetMode="External"/><Relationship Id="rId2" Type="http://schemas.openxmlformats.org/officeDocument/2006/relationships/hyperlink" Target="http://www.melissastockwell.com/Melissa_Stockwell/Home.html" TargetMode="Externa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youtube.com/watch?time_continue=61&amp;v=TcGKxLJ4ZGI"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www.dailymotion.com/video/x102562"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MENBkduB3gc&amp;t=11s" TargetMode="External"/><Relationship Id="rId2" Type="http://schemas.openxmlformats.org/officeDocument/2006/relationships/hyperlink" Target="https://www.youtube.com/watch?annotation_id=annotation_940732907&amp;feature=iv&amp;src_vid=Ju4FojRkEKU&amp;v=AZ-24JtAFQw" TargetMode="Externa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EBLmEG6-poc" TargetMode="External"/><Relationship Id="rId2" Type="http://schemas.openxmlformats.org/officeDocument/2006/relationships/hyperlink" Target="https://www.youtube.com/watch?v=HCqPj9Et5aI" TargetMode="Externa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7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364226" y="1371600"/>
            <a:ext cx="6400800" cy="838200"/>
          </a:xfrm>
        </p:spPr>
        <p:txBody>
          <a:bodyPr/>
          <a:lstStyle/>
          <a:p>
            <a:r>
              <a:rPr lang="en-US" dirty="0" smtClean="0"/>
              <a:t>Models of Optimal Well-Being</a:t>
            </a:r>
            <a:endParaRPr lang="en-US" dirty="0"/>
          </a:p>
        </p:txBody>
      </p:sp>
      <p:sp>
        <p:nvSpPr>
          <p:cNvPr id="3" name="Text Placeholder 2"/>
          <p:cNvSpPr>
            <a:spLocks noGrp="1"/>
          </p:cNvSpPr>
          <p:nvPr>
            <p:ph type="body" sz="quarter" idx="13"/>
          </p:nvPr>
        </p:nvSpPr>
        <p:spPr>
          <a:xfrm>
            <a:off x="1371600" y="304800"/>
            <a:ext cx="6400800" cy="914400"/>
          </a:xfrm>
        </p:spPr>
        <p:txBody>
          <a:bodyPr/>
          <a:lstStyle/>
          <a:p>
            <a:r>
              <a:rPr lang="en-US" dirty="0"/>
              <a:t>Chapter 9</a:t>
            </a:r>
          </a:p>
        </p:txBody>
      </p:sp>
    </p:spTree>
    <p:extLst>
      <p:ext uri="{BB962C8B-B14F-4D97-AF65-F5344CB8AC3E}">
        <p14:creationId xmlns:p14="http://schemas.microsoft.com/office/powerpoint/2010/main" val="2565008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a:xfrm>
            <a:off x="457200" y="2133601"/>
            <a:ext cx="8229600" cy="1219200"/>
          </a:xfrm>
        </p:spPr>
        <p:txBody>
          <a:bodyPr>
            <a:normAutofit/>
          </a:bodyPr>
          <a:lstStyle/>
          <a:p>
            <a:pPr marL="0" indent="0">
              <a:buNone/>
            </a:pPr>
            <a:r>
              <a:rPr lang="en-US" dirty="0"/>
              <a:t>Preliminary wisdom about Wisdom </a:t>
            </a:r>
            <a:endParaRPr lang="en-US" dirty="0" smtClean="0"/>
          </a:p>
          <a:p>
            <a:r>
              <a:rPr lang="en-US" dirty="0" smtClean="0"/>
              <a:t>Summary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stretch>
            <a:fillRect/>
          </a:stretch>
        </p:blipFill>
        <p:spPr>
          <a:xfrm>
            <a:off x="4572000" y="3429000"/>
            <a:ext cx="4000500" cy="2252282"/>
          </a:xfrm>
          <a:prstGeom prst="rect">
            <a:avLst/>
          </a:prstGeom>
        </p:spPr>
      </p:pic>
      <p:sp>
        <p:nvSpPr>
          <p:cNvPr id="4" name="TextBox 3"/>
          <p:cNvSpPr txBox="1"/>
          <p:nvPr/>
        </p:nvSpPr>
        <p:spPr>
          <a:xfrm>
            <a:off x="457200" y="3733800"/>
            <a:ext cx="3962400" cy="1938992"/>
          </a:xfrm>
          <a:prstGeom prst="rect">
            <a:avLst/>
          </a:prstGeom>
          <a:noFill/>
        </p:spPr>
        <p:txBody>
          <a:bodyPr wrap="square" rtlCol="0">
            <a:spAutoFit/>
          </a:bodyPr>
          <a:lstStyle/>
          <a:p>
            <a:pPr algn="ctr"/>
            <a:r>
              <a:rPr lang="en-US" sz="2400" dirty="0" smtClean="0"/>
              <a:t>Researchers agree it is not simply the presence of certain traits or variables or elements; it is the way they interact</a:t>
            </a:r>
            <a:endParaRPr lang="en-US" dirty="0"/>
          </a:p>
        </p:txBody>
      </p:sp>
    </p:spTree>
    <p:extLst>
      <p:ext uri="{BB962C8B-B14F-4D97-AF65-F5344CB8AC3E}">
        <p14:creationId xmlns:p14="http://schemas.microsoft.com/office/powerpoint/2010/main" val="36456572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a:xfrm>
            <a:off x="457200" y="2133600"/>
            <a:ext cx="8229600" cy="4495800"/>
          </a:xfrm>
        </p:spPr>
        <p:txBody>
          <a:bodyPr>
            <a:normAutofit fontScale="77500" lnSpcReduction="20000"/>
          </a:bodyPr>
          <a:lstStyle/>
          <a:p>
            <a:pPr marL="0" indent="0">
              <a:buNone/>
            </a:pPr>
            <a:r>
              <a:rPr lang="en-US" dirty="0"/>
              <a:t>Preliminary wisdom about Wisdom </a:t>
            </a:r>
            <a:endParaRPr lang="en-US" dirty="0" smtClean="0"/>
          </a:p>
          <a:p>
            <a:r>
              <a:rPr lang="en-US" dirty="0" smtClean="0"/>
              <a:t>Wisdom </a:t>
            </a:r>
            <a:r>
              <a:rPr lang="en-US" dirty="0"/>
              <a:t>is not the inevitable outcome of advanced age </a:t>
            </a:r>
            <a:endParaRPr lang="en-US" dirty="0" smtClean="0"/>
          </a:p>
          <a:p>
            <a:r>
              <a:rPr lang="en-US" dirty="0" smtClean="0"/>
              <a:t>Seen </a:t>
            </a:r>
            <a:r>
              <a:rPr lang="en-US" dirty="0"/>
              <a:t>more </a:t>
            </a:r>
            <a:r>
              <a:rPr lang="en-US" dirty="0" smtClean="0"/>
              <a:t>often in at </a:t>
            </a:r>
            <a:r>
              <a:rPr lang="en-US" dirty="0"/>
              <a:t>least middle-aged </a:t>
            </a:r>
            <a:r>
              <a:rPr lang="en-US" dirty="0" smtClean="0"/>
              <a:t>persons</a:t>
            </a:r>
          </a:p>
          <a:p>
            <a:pPr lvl="1"/>
            <a:r>
              <a:rPr lang="en-US" dirty="0" smtClean="0"/>
              <a:t>Certain </a:t>
            </a:r>
            <a:r>
              <a:rPr lang="en-US" dirty="0"/>
              <a:t>age-related changes may be a hindrance to wisdom unless one actively pursues its </a:t>
            </a:r>
            <a:r>
              <a:rPr lang="en-US" dirty="0" smtClean="0"/>
              <a:t>development (e.g., declining cognitive resources) </a:t>
            </a:r>
          </a:p>
          <a:p>
            <a:r>
              <a:rPr lang="en-US" dirty="0" smtClean="0"/>
              <a:t>Relationship </a:t>
            </a:r>
            <a:r>
              <a:rPr lang="en-US" dirty="0"/>
              <a:t>between age and wisdom </a:t>
            </a:r>
            <a:r>
              <a:rPr lang="en-US" dirty="0" smtClean="0"/>
              <a:t>may be specific </a:t>
            </a:r>
            <a:r>
              <a:rPr lang="en-US" dirty="0"/>
              <a:t>to </a:t>
            </a:r>
            <a:r>
              <a:rPr lang="en-US" dirty="0" smtClean="0"/>
              <a:t>culture</a:t>
            </a:r>
          </a:p>
          <a:p>
            <a:pPr lvl="1"/>
            <a:r>
              <a:rPr lang="en-US" dirty="0" smtClean="0"/>
              <a:t>Note: your textbook has one sentence on research on age and wisdom with participants from US and Japan…highly recommend you read the original source to understand their comment in the book </a:t>
            </a:r>
          </a:p>
          <a:p>
            <a:r>
              <a:rPr lang="en-US" dirty="0" smtClean="0"/>
              <a:t>Wisdom </a:t>
            </a:r>
            <a:r>
              <a:rPr lang="en-US" dirty="0"/>
              <a:t>is </a:t>
            </a:r>
            <a:r>
              <a:rPr lang="en-US" dirty="0" smtClean="0"/>
              <a:t>not </a:t>
            </a:r>
            <a:r>
              <a:rPr lang="en-US" dirty="0"/>
              <a:t>intelligence as measured by IQ tests</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2722707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6200"/>
            <a:ext cx="8229600" cy="819150"/>
          </a:xfrm>
        </p:spPr>
        <p:txBody>
          <a:bodyPr>
            <a:normAutofit fontScale="90000"/>
          </a:bodyPr>
          <a:lstStyle/>
          <a:p>
            <a:r>
              <a:rPr lang="en-US" altLang="en-US" dirty="0" smtClean="0"/>
              <a:t>College Students View of Wise People</a:t>
            </a:r>
          </a:p>
        </p:txBody>
      </p:sp>
      <p:sp>
        <p:nvSpPr>
          <p:cNvPr id="16387" name="Content Placeholder 2"/>
          <p:cNvSpPr>
            <a:spLocks noGrp="1"/>
          </p:cNvSpPr>
          <p:nvPr>
            <p:ph idx="1"/>
          </p:nvPr>
        </p:nvSpPr>
        <p:spPr>
          <a:xfrm>
            <a:off x="457200" y="2362200"/>
            <a:ext cx="8229600" cy="3768725"/>
          </a:xfrm>
        </p:spPr>
        <p:txBody>
          <a:bodyPr/>
          <a:lstStyle/>
          <a:p>
            <a:r>
              <a:rPr lang="en-US" altLang="en-US" dirty="0" smtClean="0"/>
              <a:t>Top 15 People identified as wise:</a:t>
            </a:r>
          </a:p>
          <a:p>
            <a:pPr lvl="1"/>
            <a:r>
              <a:rPr lang="en-US" altLang="en-US" dirty="0" smtClean="0"/>
              <a:t>Gandhi, Confucius, Jesus Christ, ML King Jr., Socrates, Mother Theresa, Solomon, Buddha, Pope, Oprah Winfrey, Winston Churchill, Dalai Lama, Ann Landers, Nelson Mandela, Queen Elizabeth</a:t>
            </a:r>
          </a:p>
        </p:txBody>
      </p:sp>
      <p:sp>
        <p:nvSpPr>
          <p:cNvPr id="4" name="Footer Placeholder 3"/>
          <p:cNvSpPr>
            <a:spLocks noGrp="1"/>
          </p:cNvSpPr>
          <p:nvPr>
            <p:ph type="ftr" sz="quarter" idx="11"/>
          </p:nvPr>
        </p:nvSpPr>
        <p:spPr/>
        <p:txBody>
          <a:bodyPr/>
          <a:lstStyle/>
          <a:p>
            <a:pPr>
              <a:defRPr/>
            </a:pPr>
            <a:r>
              <a:rPr lang="en-US" altLang="en-US" dirty="0"/>
              <a:t>Baumgartner and Crothers, 2009</a:t>
            </a:r>
          </a:p>
        </p:txBody>
      </p:sp>
      <p:pic>
        <p:nvPicPr>
          <p:cNvPr id="16389" name="Picture 2" descr="Mahatma Gandhi Must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20775"/>
            <a:ext cx="10001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4" descr="https://sp.yimg.com/ib/th?id=HN.608028350121053213&amp;pid=15.1&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90600"/>
            <a:ext cx="766763"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6" descr="https://s.yimg.com/sr/img/4/6c8cabdc-7fa5-35f7-8c3a-7af4f7c21f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001713"/>
            <a:ext cx="76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descr="https://sp.yimg.com/ib/th?id=HN.608019871848991961&amp;pid=15.1&amp;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990600"/>
            <a:ext cx="819150"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0" descr="https://sp.yimg.com/ib/th?id=HN.608050069769553356&amp;pid=15.1&amp;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990600"/>
            <a:ext cx="838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2" descr="https://sp.yimg.com/ib/th?id=HN.608005058517340051&amp;pid=15.1&amp;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990600"/>
            <a:ext cx="9144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14" descr="https://sp.yimg.com/ib/th?id=HN.607992500026280721&amp;pid=15.1&amp;P=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9013" y="981075"/>
            <a:ext cx="865187"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16" descr="https://s.yimg.com/sr/img/2/bea6b88e-da19-3f40-870d-e861bf7c230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981075"/>
            <a:ext cx="8382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18" descr="Winston Churchill, Prime Minister of England during WWII and great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4800" y="957263"/>
            <a:ext cx="1074738"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6433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67032" y="152400"/>
            <a:ext cx="8229600" cy="1143000"/>
          </a:xfrm>
        </p:spPr>
        <p:txBody>
          <a:bodyPr>
            <a:normAutofit fontScale="90000"/>
          </a:bodyPr>
          <a:lstStyle/>
          <a:p>
            <a:r>
              <a:rPr lang="en-US" altLang="en-US" dirty="0" smtClean="0"/>
              <a:t>College Students View of Wise People</a:t>
            </a:r>
          </a:p>
        </p:txBody>
      </p:sp>
      <p:sp>
        <p:nvSpPr>
          <p:cNvPr id="17411" name="Content Placeholder 2"/>
          <p:cNvSpPr>
            <a:spLocks noGrp="1"/>
          </p:cNvSpPr>
          <p:nvPr>
            <p:ph idx="1"/>
          </p:nvPr>
        </p:nvSpPr>
        <p:spPr>
          <a:xfrm>
            <a:off x="457200" y="1295400"/>
            <a:ext cx="8229600" cy="4835525"/>
          </a:xfrm>
        </p:spPr>
        <p:txBody>
          <a:bodyPr>
            <a:normAutofit fontScale="92500" lnSpcReduction="10000"/>
          </a:bodyPr>
          <a:lstStyle/>
          <a:p>
            <a:r>
              <a:rPr lang="en-US" altLang="en-US" smtClean="0"/>
              <a:t>6 Attributes that characterize a wise person</a:t>
            </a:r>
          </a:p>
          <a:p>
            <a:pPr lvl="1"/>
            <a:r>
              <a:rPr lang="en-US" altLang="en-US" smtClean="0"/>
              <a:t>Reasoning ability</a:t>
            </a:r>
          </a:p>
          <a:p>
            <a:pPr lvl="2"/>
            <a:r>
              <a:rPr lang="en-US" altLang="en-US" smtClean="0"/>
              <a:t>Look at problem and solve using logic, apply knowledge to problems, integrate info in new ways, possess much knowledge</a:t>
            </a:r>
          </a:p>
          <a:p>
            <a:pPr lvl="1"/>
            <a:r>
              <a:rPr lang="en-US" altLang="en-US" smtClean="0"/>
              <a:t>Sagacity (knowledge)</a:t>
            </a:r>
          </a:p>
          <a:p>
            <a:pPr lvl="2"/>
            <a:r>
              <a:rPr lang="en-US" altLang="en-US" smtClean="0"/>
              <a:t>Keen understanding of human nature, thoughtfulness, fairness, good listening abilities, knowledge of self, and placing value on advice and knowledge of others</a:t>
            </a:r>
          </a:p>
          <a:p>
            <a:pPr lvl="1"/>
            <a:r>
              <a:rPr lang="en-US" altLang="en-US" smtClean="0"/>
              <a:t>Learning from ideas and the environment</a:t>
            </a:r>
          </a:p>
          <a:p>
            <a:pPr lvl="2"/>
            <a:r>
              <a:rPr lang="en-US" altLang="en-US" smtClean="0"/>
              <a:t>Places value on ideas, is perceptive, and learns from others’ mistakes</a:t>
            </a:r>
          </a:p>
        </p:txBody>
      </p:sp>
      <p:sp>
        <p:nvSpPr>
          <p:cNvPr id="4" name="Footer Placeholder 3"/>
          <p:cNvSpPr>
            <a:spLocks noGrp="1"/>
          </p:cNvSpPr>
          <p:nvPr>
            <p:ph type="ftr" sz="quarter" idx="11"/>
          </p:nvPr>
        </p:nvSpPr>
        <p:spPr/>
        <p:txBody>
          <a:bodyPr/>
          <a:lstStyle/>
          <a:p>
            <a:pPr>
              <a:defRPr/>
            </a:pPr>
            <a:r>
              <a:rPr lang="en-US" altLang="en-US" dirty="0"/>
              <a:t>Baumgartner and Crothers, 2009</a:t>
            </a:r>
          </a:p>
        </p:txBody>
      </p:sp>
    </p:spTree>
    <p:extLst>
      <p:ext uri="{BB962C8B-B14F-4D97-AF65-F5344CB8AC3E}">
        <p14:creationId xmlns:p14="http://schemas.microsoft.com/office/powerpoint/2010/main" val="152777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152400"/>
            <a:ext cx="8229600" cy="1143000"/>
          </a:xfrm>
        </p:spPr>
        <p:txBody>
          <a:bodyPr>
            <a:normAutofit fontScale="90000"/>
          </a:bodyPr>
          <a:lstStyle/>
          <a:p>
            <a:r>
              <a:rPr lang="en-US" altLang="en-US" dirty="0" smtClean="0"/>
              <a:t>College Students View of Wise People</a:t>
            </a:r>
          </a:p>
        </p:txBody>
      </p:sp>
      <p:sp>
        <p:nvSpPr>
          <p:cNvPr id="18435" name="Content Placeholder 2"/>
          <p:cNvSpPr>
            <a:spLocks noGrp="1"/>
          </p:cNvSpPr>
          <p:nvPr>
            <p:ph idx="1"/>
          </p:nvPr>
        </p:nvSpPr>
        <p:spPr>
          <a:xfrm>
            <a:off x="457200" y="1295400"/>
            <a:ext cx="8229600" cy="4835525"/>
          </a:xfrm>
        </p:spPr>
        <p:txBody>
          <a:bodyPr>
            <a:normAutofit fontScale="92500" lnSpcReduction="10000"/>
          </a:bodyPr>
          <a:lstStyle/>
          <a:p>
            <a:r>
              <a:rPr lang="en-US" altLang="en-US" smtClean="0"/>
              <a:t>6 Attributes that characterize a wise person</a:t>
            </a:r>
          </a:p>
          <a:p>
            <a:pPr lvl="1"/>
            <a:r>
              <a:rPr lang="en-US" altLang="en-US" smtClean="0"/>
              <a:t>Judgment</a:t>
            </a:r>
          </a:p>
          <a:p>
            <a:pPr lvl="2"/>
            <a:r>
              <a:rPr lang="en-US" altLang="en-US" smtClean="0"/>
              <a:t>Has good, sensible judgment at all times, takes a long-term view, and thinks before acting and speaking</a:t>
            </a:r>
          </a:p>
          <a:p>
            <a:pPr lvl="1"/>
            <a:r>
              <a:rPr lang="en-US" altLang="en-US" smtClean="0"/>
              <a:t>Expeditious use of information</a:t>
            </a:r>
          </a:p>
          <a:p>
            <a:pPr lvl="2"/>
            <a:r>
              <a:rPr lang="en-US" altLang="en-US" smtClean="0"/>
              <a:t>Learns and retains information from experience, willingness to change one’s mind based on new experience</a:t>
            </a:r>
          </a:p>
          <a:p>
            <a:pPr lvl="1"/>
            <a:r>
              <a:rPr lang="en-US" altLang="en-US" smtClean="0"/>
              <a:t>Perspicacity (perceptive)</a:t>
            </a:r>
          </a:p>
          <a:p>
            <a:pPr lvl="2"/>
            <a:r>
              <a:rPr lang="en-US" altLang="en-US" smtClean="0"/>
              <a:t>Demonstrates perceptiveness, intuition, ability to see through things, read between the lines; and discern the truth and the right thing to do</a:t>
            </a:r>
          </a:p>
        </p:txBody>
      </p:sp>
      <p:sp>
        <p:nvSpPr>
          <p:cNvPr id="4" name="Footer Placeholder 3"/>
          <p:cNvSpPr>
            <a:spLocks noGrp="1"/>
          </p:cNvSpPr>
          <p:nvPr>
            <p:ph type="ftr" sz="quarter" idx="11"/>
          </p:nvPr>
        </p:nvSpPr>
        <p:spPr/>
        <p:txBody>
          <a:bodyPr/>
          <a:lstStyle/>
          <a:p>
            <a:pPr>
              <a:defRPr/>
            </a:pPr>
            <a:r>
              <a:rPr lang="en-US" altLang="en-US" dirty="0"/>
              <a:t>Baumgartner and Crothers, 2009</a:t>
            </a:r>
          </a:p>
        </p:txBody>
      </p:sp>
    </p:spTree>
    <p:extLst>
      <p:ext uri="{BB962C8B-B14F-4D97-AF65-F5344CB8AC3E}">
        <p14:creationId xmlns:p14="http://schemas.microsoft.com/office/powerpoint/2010/main" val="2416402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a:xfrm>
            <a:off x="457200" y="2133600"/>
            <a:ext cx="8229600" cy="4343400"/>
          </a:xfrm>
        </p:spPr>
        <p:txBody>
          <a:bodyPr>
            <a:normAutofit/>
          </a:bodyPr>
          <a:lstStyle/>
          <a:p>
            <a:pPr marL="0" indent="0">
              <a:buNone/>
            </a:pPr>
            <a:r>
              <a:rPr lang="en-US" dirty="0"/>
              <a:t>Wisdom and </a:t>
            </a:r>
            <a:r>
              <a:rPr lang="en-US" dirty="0" smtClean="0"/>
              <a:t>Well-Being </a:t>
            </a:r>
          </a:p>
          <a:p>
            <a:r>
              <a:rPr lang="en-US" dirty="0" smtClean="0"/>
              <a:t>Significantly </a:t>
            </a:r>
            <a:r>
              <a:rPr lang="en-US" dirty="0"/>
              <a:t>correlated with </a:t>
            </a:r>
          </a:p>
          <a:p>
            <a:pPr lvl="1"/>
            <a:r>
              <a:rPr lang="en-US" dirty="0" smtClean="0"/>
              <a:t>life satisfaction</a:t>
            </a:r>
          </a:p>
          <a:p>
            <a:pPr lvl="1"/>
            <a:r>
              <a:rPr lang="en-US" dirty="0" smtClean="0"/>
              <a:t>sense </a:t>
            </a:r>
            <a:r>
              <a:rPr lang="en-US" dirty="0"/>
              <a:t>of </a:t>
            </a:r>
            <a:r>
              <a:rPr lang="en-US" dirty="0" smtClean="0"/>
              <a:t>mastery</a:t>
            </a:r>
          </a:p>
          <a:p>
            <a:pPr lvl="1"/>
            <a:r>
              <a:rPr lang="en-US" dirty="0" smtClean="0"/>
              <a:t>purpose </a:t>
            </a:r>
            <a:r>
              <a:rPr lang="en-US" dirty="0"/>
              <a:t>in </a:t>
            </a:r>
            <a:r>
              <a:rPr lang="en-US" dirty="0" smtClean="0"/>
              <a:t>life and</a:t>
            </a:r>
            <a:endParaRPr lang="en-US" dirty="0"/>
          </a:p>
          <a:p>
            <a:pPr lvl="1"/>
            <a:r>
              <a:rPr lang="en-US" dirty="0" smtClean="0"/>
              <a:t>greater </a:t>
            </a:r>
            <a:r>
              <a:rPr lang="en-US" dirty="0"/>
              <a:t>physical well-being for both men and women </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stretch>
            <a:fillRect/>
          </a:stretch>
        </p:blipFill>
        <p:spPr>
          <a:xfrm>
            <a:off x="5966952" y="2133600"/>
            <a:ext cx="2705100" cy="2705100"/>
          </a:xfrm>
          <a:prstGeom prst="rect">
            <a:avLst/>
          </a:prstGeom>
        </p:spPr>
      </p:pic>
    </p:spTree>
    <p:extLst>
      <p:ext uri="{BB962C8B-B14F-4D97-AF65-F5344CB8AC3E}">
        <p14:creationId xmlns:p14="http://schemas.microsoft.com/office/powerpoint/2010/main" val="9306701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a:xfrm>
            <a:off x="457200" y="2133600"/>
            <a:ext cx="8229600" cy="4343400"/>
          </a:xfrm>
        </p:spPr>
        <p:txBody>
          <a:bodyPr>
            <a:normAutofit fontScale="92500" lnSpcReduction="10000"/>
          </a:bodyPr>
          <a:lstStyle/>
          <a:p>
            <a:pPr marL="0" indent="0">
              <a:buNone/>
            </a:pPr>
            <a:r>
              <a:rPr lang="en-US" dirty="0"/>
              <a:t>Wisdom and </a:t>
            </a:r>
            <a:r>
              <a:rPr lang="en-US" dirty="0" smtClean="0"/>
              <a:t>Well-Being </a:t>
            </a:r>
          </a:p>
          <a:p>
            <a:r>
              <a:rPr lang="en-US" dirty="0" smtClean="0"/>
              <a:t>Wise </a:t>
            </a:r>
            <a:r>
              <a:rPr lang="en-US" dirty="0"/>
              <a:t>people show emotional and motivational preferences that enhance well-being </a:t>
            </a:r>
            <a:endParaRPr lang="en-US" dirty="0" smtClean="0"/>
          </a:p>
          <a:p>
            <a:pPr lvl="1"/>
            <a:r>
              <a:rPr lang="en-US" dirty="0"/>
              <a:t>e</a:t>
            </a:r>
            <a:r>
              <a:rPr lang="en-US" dirty="0" smtClean="0"/>
              <a:t>.g., being inspired by a situation to come up with novel solution to a problem, rather than have anxiety and panic</a:t>
            </a:r>
          </a:p>
          <a:p>
            <a:r>
              <a:rPr lang="en-US" dirty="0" smtClean="0"/>
              <a:t>Wise </a:t>
            </a:r>
            <a:r>
              <a:rPr lang="en-US" dirty="0"/>
              <a:t>persons prefer cooperative conflict-management </a:t>
            </a:r>
            <a:r>
              <a:rPr lang="en-US" dirty="0" smtClean="0"/>
              <a:t>styles, rather than “I win, you lose”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16</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732118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Title 2"/>
          <p:cNvSpPr>
            <a:spLocks noGrp="1"/>
          </p:cNvSpPr>
          <p:nvPr>
            <p:ph type="title"/>
          </p:nvPr>
        </p:nvSpPr>
        <p:spPr/>
        <p:txBody>
          <a:bodyPr/>
          <a:lstStyle/>
          <a:p>
            <a:r>
              <a:rPr lang="en-US" dirty="0" smtClean="0"/>
              <a:t>Wisdom: Perspectives</a:t>
            </a:r>
            <a:endParaRPr lang="en-US" dirty="0"/>
          </a:p>
        </p:txBody>
      </p:sp>
      <p:sp>
        <p:nvSpPr>
          <p:cNvPr id="4" name="Content Placeholder 3"/>
          <p:cNvSpPr>
            <a:spLocks noGrp="1"/>
          </p:cNvSpPr>
          <p:nvPr>
            <p:ph idx="1"/>
          </p:nvPr>
        </p:nvSpPr>
        <p:spPr/>
        <p:txBody>
          <a:bodyPr/>
          <a:lstStyle/>
          <a:p>
            <a:r>
              <a:rPr lang="en-US" dirty="0" smtClean="0"/>
              <a:t>Life Stage Approach</a:t>
            </a:r>
          </a:p>
          <a:p>
            <a:r>
              <a:rPr lang="en-US" dirty="0" err="1" smtClean="0"/>
              <a:t>Postformal</a:t>
            </a:r>
            <a:r>
              <a:rPr lang="en-US" dirty="0" smtClean="0"/>
              <a:t> Cognitive Development </a:t>
            </a:r>
          </a:p>
          <a:p>
            <a:r>
              <a:rPr lang="en-US" dirty="0" smtClean="0"/>
              <a:t>Wisdom as a specific type of excellence</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317143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a:xfrm>
            <a:off x="457200" y="2133600"/>
            <a:ext cx="8229600" cy="4222750"/>
          </a:xfrm>
        </p:spPr>
        <p:txBody>
          <a:bodyPr>
            <a:normAutofit/>
          </a:bodyPr>
          <a:lstStyle/>
          <a:p>
            <a:pPr marL="0" indent="0">
              <a:buNone/>
            </a:pPr>
            <a:r>
              <a:rPr lang="en-US" sz="2400" dirty="0"/>
              <a:t>Wisdom as a Stage of </a:t>
            </a:r>
            <a:r>
              <a:rPr lang="en-US" sz="2400" dirty="0" smtClean="0"/>
              <a:t>Life</a:t>
            </a:r>
          </a:p>
          <a:p>
            <a:r>
              <a:rPr lang="en-US" sz="2400" dirty="0"/>
              <a:t>Erik </a:t>
            </a:r>
            <a:r>
              <a:rPr lang="en-US" sz="2400" dirty="0" smtClean="0"/>
              <a:t>Erikson’s perspective on wisdom</a:t>
            </a:r>
          </a:p>
          <a:p>
            <a:pPr marL="0" indent="0">
              <a:buNone/>
            </a:pP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18</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048000"/>
            <a:ext cx="6019800" cy="3155950"/>
          </a:xfrm>
          <a:prstGeom prst="rect">
            <a:avLst/>
          </a:prstGeom>
        </p:spPr>
      </p:pic>
      <p:pic>
        <p:nvPicPr>
          <p:cNvPr id="4" name="Picture 3"/>
          <p:cNvPicPr>
            <a:picLocks noChangeAspect="1"/>
          </p:cNvPicPr>
          <p:nvPr/>
        </p:nvPicPr>
        <p:blipFill>
          <a:blip r:embed="rId4"/>
          <a:stretch>
            <a:fillRect/>
          </a:stretch>
        </p:blipFill>
        <p:spPr>
          <a:xfrm>
            <a:off x="6915150" y="1533423"/>
            <a:ext cx="1771650" cy="1771650"/>
          </a:xfrm>
          <a:prstGeom prst="rect">
            <a:avLst/>
          </a:prstGeom>
        </p:spPr>
      </p:pic>
    </p:spTree>
    <p:extLst>
      <p:ext uri="{BB962C8B-B14F-4D97-AF65-F5344CB8AC3E}">
        <p14:creationId xmlns:p14="http://schemas.microsoft.com/office/powerpoint/2010/main" val="21468001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a:xfrm>
            <a:off x="457200" y="2133600"/>
            <a:ext cx="8305800" cy="4343400"/>
          </a:xfrm>
        </p:spPr>
        <p:txBody>
          <a:bodyPr>
            <a:normAutofit fontScale="92500" lnSpcReduction="20000"/>
          </a:bodyPr>
          <a:lstStyle/>
          <a:p>
            <a:pPr marL="0" indent="0">
              <a:buNone/>
            </a:pPr>
            <a:r>
              <a:rPr lang="en-US" dirty="0"/>
              <a:t>Wisdom as </a:t>
            </a:r>
            <a:r>
              <a:rPr lang="en-US" dirty="0" err="1" smtClean="0"/>
              <a:t>Postformal</a:t>
            </a:r>
            <a:r>
              <a:rPr lang="en-US" dirty="0" smtClean="0"/>
              <a:t> </a:t>
            </a:r>
            <a:r>
              <a:rPr lang="en-US" dirty="0"/>
              <a:t>Cognitive </a:t>
            </a:r>
            <a:r>
              <a:rPr lang="en-US" dirty="0" smtClean="0"/>
              <a:t>Development</a:t>
            </a:r>
          </a:p>
          <a:p>
            <a:r>
              <a:rPr lang="en-US" dirty="0" smtClean="0"/>
              <a:t>Jean Piaget Theory of Cognitive Development</a:t>
            </a:r>
          </a:p>
          <a:p>
            <a:r>
              <a:rPr lang="en-US" dirty="0" smtClean="0"/>
              <a:t>Formal-operational thinking (last stage)</a:t>
            </a:r>
          </a:p>
          <a:p>
            <a:pPr lvl="1"/>
            <a:r>
              <a:rPr lang="en-US" dirty="0" smtClean="0"/>
              <a:t>Thinking is more practical, flexible, dialectical/logical</a:t>
            </a:r>
          </a:p>
          <a:p>
            <a:r>
              <a:rPr lang="en-US" dirty="0" smtClean="0"/>
              <a:t>Wisdom </a:t>
            </a:r>
            <a:r>
              <a:rPr lang="en-US" dirty="0"/>
              <a:t>as a stage of cognitive thought </a:t>
            </a:r>
            <a:r>
              <a:rPr lang="en-US" dirty="0" smtClean="0"/>
              <a:t>that goes beyond formal operational thinking…a more highly complex style of problem solving</a:t>
            </a:r>
          </a:p>
          <a:p>
            <a:r>
              <a:rPr lang="en-US" dirty="0" smtClean="0"/>
              <a:t>Wisdom </a:t>
            </a:r>
            <a:r>
              <a:rPr lang="en-US" dirty="0"/>
              <a:t>is partially driven by a fear of appearing </a:t>
            </a:r>
            <a:r>
              <a:rPr lang="en-US" dirty="0" smtClean="0"/>
              <a:t>foolish</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19</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85633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Title 2"/>
          <p:cNvSpPr>
            <a:spLocks noGrp="1"/>
          </p:cNvSpPr>
          <p:nvPr>
            <p:ph type="title"/>
          </p:nvPr>
        </p:nvSpPr>
        <p:spPr/>
        <p:txBody>
          <a:bodyPr/>
          <a:lstStyle/>
          <a:p>
            <a:r>
              <a:rPr lang="en-US" dirty="0" smtClean="0"/>
              <a:t>Models of Optimal Well-Being</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Focus on this chapter: </a:t>
            </a:r>
            <a:r>
              <a:rPr lang="en-US" dirty="0" err="1" smtClean="0"/>
              <a:t>Eudaimonia</a:t>
            </a:r>
            <a:r>
              <a:rPr lang="en-US" dirty="0" smtClean="0"/>
              <a:t> perspective of well-being</a:t>
            </a:r>
          </a:p>
          <a:p>
            <a:pPr lvl="1"/>
            <a:r>
              <a:rPr lang="en-US" dirty="0" smtClean="0"/>
              <a:t>Personal growth</a:t>
            </a:r>
          </a:p>
          <a:p>
            <a:pPr lvl="1"/>
            <a:r>
              <a:rPr lang="en-US" dirty="0" smtClean="0"/>
              <a:t>Optimal self-development</a:t>
            </a:r>
          </a:p>
          <a:p>
            <a:pPr lvl="1"/>
            <a:r>
              <a:rPr lang="en-US" dirty="0" smtClean="0"/>
              <a:t>Search for meaning</a:t>
            </a:r>
          </a:p>
          <a:p>
            <a:pPr lvl="1"/>
            <a:r>
              <a:rPr lang="en-US" dirty="0" smtClean="0"/>
              <a:t>This perspective assumes primary goals in life involve search for personal growth and meaning; happiness and positive emotion are regarded as by-products of that search</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pic>
        <p:nvPicPr>
          <p:cNvPr id="6" name="Picture 5"/>
          <p:cNvPicPr>
            <a:picLocks noChangeAspect="1"/>
          </p:cNvPicPr>
          <p:nvPr/>
        </p:nvPicPr>
        <p:blipFill>
          <a:blip r:embed="rId2"/>
          <a:stretch>
            <a:fillRect/>
          </a:stretch>
        </p:blipFill>
        <p:spPr>
          <a:xfrm>
            <a:off x="5181600" y="2720181"/>
            <a:ext cx="3810000" cy="1409700"/>
          </a:xfrm>
          <a:prstGeom prst="rect">
            <a:avLst/>
          </a:prstGeom>
        </p:spPr>
      </p:pic>
    </p:spTree>
    <p:extLst>
      <p:ext uri="{BB962C8B-B14F-4D97-AF65-F5344CB8AC3E}">
        <p14:creationId xmlns:p14="http://schemas.microsoft.com/office/powerpoint/2010/main" val="1753074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p:txBody>
          <a:bodyPr>
            <a:normAutofit fontScale="85000" lnSpcReduction="20000"/>
          </a:bodyPr>
          <a:lstStyle/>
          <a:p>
            <a:pPr marL="0" indent="0">
              <a:buNone/>
            </a:pPr>
            <a:r>
              <a:rPr lang="en-US" dirty="0"/>
              <a:t>Wisdom as a Form of </a:t>
            </a:r>
            <a:r>
              <a:rPr lang="en-US" dirty="0" smtClean="0"/>
              <a:t>Excellence</a:t>
            </a:r>
          </a:p>
          <a:p>
            <a:r>
              <a:rPr lang="en-US" dirty="0" smtClean="0"/>
              <a:t>Define wisdom as a specific type of excellence </a:t>
            </a:r>
            <a:r>
              <a:rPr lang="en-US" dirty="0"/>
              <a:t>in the performance of one’s </a:t>
            </a:r>
            <a:r>
              <a:rPr lang="en-US" dirty="0" smtClean="0"/>
              <a:t>life</a:t>
            </a:r>
          </a:p>
          <a:p>
            <a:r>
              <a:rPr lang="en-US" dirty="0" smtClean="0"/>
              <a:t>Similar </a:t>
            </a:r>
            <a:r>
              <a:rPr lang="en-US" dirty="0"/>
              <a:t>to </a:t>
            </a:r>
            <a:r>
              <a:rPr lang="en-US" dirty="0" smtClean="0"/>
              <a:t>confluence </a:t>
            </a:r>
            <a:r>
              <a:rPr lang="en-US" dirty="0"/>
              <a:t>approach utilized in </a:t>
            </a:r>
            <a:r>
              <a:rPr lang="en-US" dirty="0" smtClean="0"/>
              <a:t>study </a:t>
            </a:r>
            <a:r>
              <a:rPr lang="en-US" dirty="0"/>
              <a:t>of </a:t>
            </a:r>
            <a:r>
              <a:rPr lang="en-US" dirty="0" smtClean="0"/>
              <a:t>creativity (</a:t>
            </a:r>
            <a:r>
              <a:rPr lang="en-US" dirty="0" err="1" smtClean="0"/>
              <a:t>ie</a:t>
            </a:r>
            <a:r>
              <a:rPr lang="en-US" dirty="0" smtClean="0"/>
              <a:t>, multifaceted)</a:t>
            </a:r>
          </a:p>
          <a:p>
            <a:r>
              <a:rPr lang="en-US" dirty="0"/>
              <a:t>J</a:t>
            </a:r>
            <a:r>
              <a:rPr lang="en-US" dirty="0" smtClean="0"/>
              <a:t>oint </a:t>
            </a:r>
            <a:r>
              <a:rPr lang="en-US" dirty="0"/>
              <a:t>product between </a:t>
            </a:r>
            <a:r>
              <a:rPr lang="en-US" dirty="0" smtClean="0"/>
              <a:t>individual </a:t>
            </a:r>
            <a:r>
              <a:rPr lang="en-US" dirty="0"/>
              <a:t>and </a:t>
            </a:r>
            <a:r>
              <a:rPr lang="en-US" dirty="0" smtClean="0"/>
              <a:t>their environment</a:t>
            </a:r>
          </a:p>
          <a:p>
            <a:r>
              <a:rPr lang="en-US" dirty="0" smtClean="0"/>
              <a:t>Complex</a:t>
            </a:r>
            <a:r>
              <a:rPr lang="en-US" dirty="0"/>
              <a:t>, highly differentiated, and associated with diverse cultural </a:t>
            </a:r>
            <a:r>
              <a:rPr lang="en-US" dirty="0" smtClean="0"/>
              <a:t>meanings, which make it very challenging to empirical study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9378167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p:txBody>
          <a:bodyPr>
            <a:normAutofit fontScale="85000" lnSpcReduction="10000"/>
          </a:bodyPr>
          <a:lstStyle/>
          <a:p>
            <a:pPr marL="0" indent="0">
              <a:buNone/>
            </a:pPr>
            <a:r>
              <a:rPr lang="en-US" dirty="0"/>
              <a:t>Wisdom as a Form of Excellence: The predictors of </a:t>
            </a:r>
            <a:r>
              <a:rPr lang="en-US" dirty="0" smtClean="0"/>
              <a:t>wisdom (</a:t>
            </a:r>
            <a:r>
              <a:rPr lang="en-US" sz="2800" dirty="0" err="1" smtClean="0"/>
              <a:t>Baltes</a:t>
            </a:r>
            <a:r>
              <a:rPr lang="en-US" sz="2800" dirty="0" smtClean="0"/>
              <a:t> </a:t>
            </a:r>
            <a:r>
              <a:rPr lang="en-US" sz="2800" dirty="0"/>
              <a:t>and </a:t>
            </a:r>
            <a:r>
              <a:rPr lang="en-US" sz="2800" dirty="0" smtClean="0"/>
              <a:t>Staudinger</a:t>
            </a:r>
            <a:r>
              <a:rPr lang="en-US" dirty="0" smtClean="0"/>
              <a:t>)</a:t>
            </a:r>
          </a:p>
          <a:p>
            <a:r>
              <a:rPr lang="en-US" dirty="0" smtClean="0"/>
              <a:t>4 predictors of wisdom</a:t>
            </a:r>
          </a:p>
          <a:p>
            <a:pPr lvl="1"/>
            <a:r>
              <a:rPr lang="en-US" dirty="0" smtClean="0"/>
              <a:t>Intelligence (accounted for about 2% of variance in wisdom)</a:t>
            </a:r>
          </a:p>
          <a:p>
            <a:pPr lvl="1"/>
            <a:r>
              <a:rPr lang="en-US" dirty="0" smtClean="0"/>
              <a:t>Personality dispositions (about 2%)</a:t>
            </a:r>
          </a:p>
          <a:p>
            <a:pPr lvl="1"/>
            <a:r>
              <a:rPr lang="en-US" dirty="0" smtClean="0"/>
              <a:t>Cognitive styles (about 15%)</a:t>
            </a:r>
          </a:p>
          <a:p>
            <a:pPr lvl="2"/>
            <a:r>
              <a:rPr lang="en-US" dirty="0" smtClean="0"/>
              <a:t>Creativity and thinking styles (those related to evaluating and comparing issues, and tolerating ambiguity)</a:t>
            </a:r>
          </a:p>
          <a:p>
            <a:pPr lvl="1"/>
            <a:r>
              <a:rPr lang="en-US" dirty="0" smtClean="0"/>
              <a:t>Life experiences (about 15%)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5594523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p:txBody>
          <a:bodyPr>
            <a:normAutofit fontScale="77500" lnSpcReduction="20000"/>
          </a:bodyPr>
          <a:lstStyle/>
          <a:p>
            <a:pPr marL="0" indent="0">
              <a:buNone/>
            </a:pPr>
            <a:r>
              <a:rPr lang="en-US" dirty="0" smtClean="0"/>
              <a:t>Aristotle: Wisdom </a:t>
            </a:r>
            <a:r>
              <a:rPr lang="en-US" dirty="0"/>
              <a:t>as the “Master” </a:t>
            </a:r>
            <a:r>
              <a:rPr lang="en-US" dirty="0" smtClean="0"/>
              <a:t>Virtue</a:t>
            </a:r>
          </a:p>
          <a:p>
            <a:r>
              <a:rPr lang="en-US" dirty="0" smtClean="0"/>
              <a:t>Wisdom </a:t>
            </a:r>
            <a:r>
              <a:rPr lang="en-US" dirty="0"/>
              <a:t>was the “master virtue” </a:t>
            </a:r>
            <a:r>
              <a:rPr lang="en-US" dirty="0" smtClean="0"/>
              <a:t>that allowed a person to discern which virtues were most important and how the various virtues should be balanced in life</a:t>
            </a:r>
          </a:p>
          <a:p>
            <a:r>
              <a:rPr lang="en-US" dirty="0" smtClean="0"/>
              <a:t>Appropriate development of strengths in one’s virtues allowed for the cultivation of </a:t>
            </a:r>
            <a:r>
              <a:rPr lang="en-US" i="1" dirty="0" smtClean="0"/>
              <a:t>practical wisdom</a:t>
            </a:r>
            <a:r>
              <a:rPr lang="en-US" dirty="0" smtClean="0"/>
              <a:t> </a:t>
            </a:r>
          </a:p>
          <a:p>
            <a:r>
              <a:rPr lang="en-US" dirty="0" smtClean="0"/>
              <a:t>Practical e.g., when is honesty the best policy; when is courage foolhardy or a virtue</a:t>
            </a:r>
          </a:p>
          <a:p>
            <a:r>
              <a:rPr lang="en-US" dirty="0" smtClean="0"/>
              <a:t>Wise people pursue “good life” by </a:t>
            </a:r>
            <a:r>
              <a:rPr lang="en-US" dirty="0" err="1" smtClean="0"/>
              <a:t>eudaimonic</a:t>
            </a:r>
            <a:r>
              <a:rPr lang="en-US" dirty="0" smtClean="0"/>
              <a:t> strategies that seek meaning and purpose in life as primary goal, and positive emotionality as secondary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22</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3275317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p:txBody>
          <a:bodyPr>
            <a:normAutofit fontScale="77500" lnSpcReduction="20000"/>
          </a:bodyPr>
          <a:lstStyle/>
          <a:p>
            <a:pPr marL="0" indent="0">
              <a:buNone/>
            </a:pPr>
            <a:r>
              <a:rPr lang="en-US" dirty="0" smtClean="0"/>
              <a:t>How </a:t>
            </a:r>
            <a:r>
              <a:rPr lang="en-US" dirty="0"/>
              <a:t>to Cultivate </a:t>
            </a:r>
            <a:r>
              <a:rPr lang="en-US" dirty="0" smtClean="0"/>
              <a:t>Wisdom  (Difficult to teach wisdom)</a:t>
            </a:r>
          </a:p>
          <a:p>
            <a:pPr marL="514350" indent="-514350">
              <a:buFont typeface="+mj-lt"/>
              <a:buAutoNum type="arabicPeriod"/>
            </a:pPr>
            <a:r>
              <a:rPr lang="en-US" dirty="0" smtClean="0"/>
              <a:t>Practice </a:t>
            </a:r>
            <a:r>
              <a:rPr lang="en-US" dirty="0"/>
              <a:t>dialectical and reflective thinking skills about difficult problems </a:t>
            </a:r>
            <a:r>
              <a:rPr lang="en-US" dirty="0" smtClean="0"/>
              <a:t>(practice thinking about all sides of a problem)</a:t>
            </a:r>
          </a:p>
          <a:p>
            <a:pPr marL="514350" indent="-514350">
              <a:buFont typeface="+mj-lt"/>
              <a:buAutoNum type="arabicPeriod"/>
            </a:pPr>
            <a:r>
              <a:rPr lang="en-US" dirty="0" smtClean="0"/>
              <a:t>Read writings of important thinkers </a:t>
            </a:r>
          </a:p>
          <a:p>
            <a:pPr marL="514350" indent="-514350">
              <a:buFont typeface="+mj-lt"/>
              <a:buAutoNum type="arabicPeriod"/>
            </a:pPr>
            <a:r>
              <a:rPr lang="en-US" dirty="0" smtClean="0"/>
              <a:t>Familiarize self with literature and art that deal with human situation</a:t>
            </a:r>
          </a:p>
          <a:p>
            <a:pPr marL="514350" indent="-514350">
              <a:buFont typeface="+mj-lt"/>
              <a:buAutoNum type="arabicPeriod"/>
            </a:pPr>
            <a:r>
              <a:rPr lang="en-US" dirty="0" smtClean="0"/>
              <a:t>Read biographies of wise people</a:t>
            </a:r>
          </a:p>
          <a:p>
            <a:r>
              <a:rPr lang="en-US" dirty="0" smtClean="0"/>
              <a:t>Empathy </a:t>
            </a:r>
            <a:r>
              <a:rPr lang="en-US" dirty="0"/>
              <a:t>and </a:t>
            </a:r>
            <a:r>
              <a:rPr lang="en-US" dirty="0" smtClean="0"/>
              <a:t>compassion, necessary </a:t>
            </a:r>
            <a:r>
              <a:rPr lang="en-US" dirty="0"/>
              <a:t>aspects of </a:t>
            </a:r>
            <a:r>
              <a:rPr lang="en-US" dirty="0" smtClean="0"/>
              <a:t>wisdom</a:t>
            </a:r>
          </a:p>
          <a:p>
            <a:r>
              <a:rPr lang="en-US" dirty="0"/>
              <a:t>Greater emotional regulation </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23</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23962891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Early Psychodynamic Ideas on Optimal Personality</a:t>
            </a:r>
          </a:p>
        </p:txBody>
      </p:sp>
      <p:sp>
        <p:nvSpPr>
          <p:cNvPr id="9" name="Content Placeholder 8"/>
          <p:cNvSpPr>
            <a:spLocks noGrp="1"/>
          </p:cNvSpPr>
          <p:nvPr>
            <p:ph idx="1"/>
          </p:nvPr>
        </p:nvSpPr>
        <p:spPr>
          <a:xfrm>
            <a:off x="457200" y="2133600"/>
            <a:ext cx="5943600" cy="3992563"/>
          </a:xfrm>
        </p:spPr>
        <p:txBody>
          <a:bodyPr>
            <a:normAutofit fontScale="85000" lnSpcReduction="10000"/>
          </a:bodyPr>
          <a:lstStyle/>
          <a:p>
            <a:pPr marL="0" indent="0">
              <a:buNone/>
            </a:pPr>
            <a:r>
              <a:rPr lang="en-US" dirty="0"/>
              <a:t>Alfred </a:t>
            </a:r>
            <a:r>
              <a:rPr lang="en-US" dirty="0" smtClean="0"/>
              <a:t>Adler</a:t>
            </a:r>
          </a:p>
          <a:p>
            <a:r>
              <a:rPr lang="en-US" dirty="0" smtClean="0"/>
              <a:t>Innate </a:t>
            </a:r>
            <a:r>
              <a:rPr lang="en-US" dirty="0"/>
              <a:t>striving for </a:t>
            </a:r>
            <a:r>
              <a:rPr lang="en-US" dirty="0" err="1" smtClean="0"/>
              <a:t>prosocial</a:t>
            </a:r>
            <a:r>
              <a:rPr lang="en-US" dirty="0" smtClean="0"/>
              <a:t> </a:t>
            </a:r>
            <a:r>
              <a:rPr lang="en-US" dirty="0"/>
              <a:t>interactions and altruistic concern for others drives </a:t>
            </a:r>
            <a:r>
              <a:rPr lang="en-US" dirty="0" smtClean="0"/>
              <a:t>self-realization</a:t>
            </a:r>
          </a:p>
          <a:p>
            <a:r>
              <a:rPr lang="en-US" dirty="0" err="1" smtClean="0"/>
              <a:t>Gemeinschaftsgefuhl</a:t>
            </a:r>
            <a:endParaRPr lang="en-US" dirty="0" smtClean="0"/>
          </a:p>
          <a:p>
            <a:pPr lvl="1"/>
            <a:r>
              <a:rPr lang="en-US" dirty="0" smtClean="0"/>
              <a:t>“social interest” a feeling of intimate relationship with humanity, empathy with human condition, sense of altruism</a:t>
            </a:r>
            <a:endParaRPr lang="en-US" dirty="0"/>
          </a:p>
          <a:p>
            <a:r>
              <a:rPr lang="en-US" dirty="0" smtClean="0"/>
              <a:t>People </a:t>
            </a:r>
            <a:r>
              <a:rPr lang="en-US" dirty="0"/>
              <a:t>are inherently social </a:t>
            </a:r>
            <a:r>
              <a:rPr lang="en-US" dirty="0" smtClean="0"/>
              <a:t>beings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24</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stretch>
            <a:fillRect/>
          </a:stretch>
        </p:blipFill>
        <p:spPr>
          <a:xfrm>
            <a:off x="6560574" y="2819400"/>
            <a:ext cx="1905000" cy="2400300"/>
          </a:xfrm>
          <a:prstGeom prst="rect">
            <a:avLst/>
          </a:prstGeom>
        </p:spPr>
      </p:pic>
    </p:spTree>
    <p:extLst>
      <p:ext uri="{BB962C8B-B14F-4D97-AF65-F5344CB8AC3E}">
        <p14:creationId xmlns:p14="http://schemas.microsoft.com/office/powerpoint/2010/main" val="29467115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Early Psychodynamic Ideas on Optimal Personality</a:t>
            </a:r>
          </a:p>
        </p:txBody>
      </p:sp>
      <p:sp>
        <p:nvSpPr>
          <p:cNvPr id="9" name="Content Placeholder 8"/>
          <p:cNvSpPr>
            <a:spLocks noGrp="1"/>
          </p:cNvSpPr>
          <p:nvPr>
            <p:ph idx="1"/>
          </p:nvPr>
        </p:nvSpPr>
        <p:spPr>
          <a:xfrm>
            <a:off x="457200" y="2133600"/>
            <a:ext cx="5257800" cy="4343400"/>
          </a:xfrm>
        </p:spPr>
        <p:txBody>
          <a:bodyPr>
            <a:normAutofit fontScale="92500" lnSpcReduction="10000"/>
          </a:bodyPr>
          <a:lstStyle/>
          <a:p>
            <a:pPr marL="0" indent="0">
              <a:buNone/>
            </a:pPr>
            <a:r>
              <a:rPr lang="en-US" dirty="0"/>
              <a:t>Carl G. </a:t>
            </a:r>
            <a:r>
              <a:rPr lang="en-US" dirty="0" smtClean="0"/>
              <a:t>Jung</a:t>
            </a:r>
          </a:p>
          <a:p>
            <a:r>
              <a:rPr lang="en-US" dirty="0" smtClean="0"/>
              <a:t>An </a:t>
            </a:r>
            <a:r>
              <a:rPr lang="en-US" dirty="0"/>
              <a:t>innate potential for optimal mental health that needs to be </a:t>
            </a:r>
            <a:r>
              <a:rPr lang="en-US" dirty="0" smtClean="0"/>
              <a:t>actualized</a:t>
            </a:r>
          </a:p>
          <a:p>
            <a:r>
              <a:rPr lang="en-US" i="1" dirty="0" smtClean="0"/>
              <a:t>Collective </a:t>
            </a:r>
            <a:r>
              <a:rPr lang="en-US" i="1" dirty="0"/>
              <a:t>unconscious </a:t>
            </a:r>
            <a:r>
              <a:rPr lang="en-US" dirty="0"/>
              <a:t>deeper than the personal </a:t>
            </a:r>
            <a:r>
              <a:rPr lang="en-US" dirty="0" smtClean="0"/>
              <a:t>unconscious</a:t>
            </a:r>
          </a:p>
          <a:p>
            <a:pPr lvl="1"/>
            <a:r>
              <a:rPr lang="en-US" dirty="0" smtClean="0"/>
              <a:t>Archetypes, </a:t>
            </a:r>
            <a:r>
              <a:rPr lang="en-US" dirty="0"/>
              <a:t>contents of the collective </a:t>
            </a:r>
            <a:r>
              <a:rPr lang="en-US" dirty="0" smtClean="0"/>
              <a:t>unconscious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25</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stretch>
            <a:fillRect/>
          </a:stretch>
        </p:blipFill>
        <p:spPr>
          <a:xfrm>
            <a:off x="5791200" y="2819400"/>
            <a:ext cx="3233249" cy="2596299"/>
          </a:xfrm>
          <a:prstGeom prst="rect">
            <a:avLst/>
          </a:prstGeom>
        </p:spPr>
      </p:pic>
    </p:spTree>
    <p:extLst>
      <p:ext uri="{BB962C8B-B14F-4D97-AF65-F5344CB8AC3E}">
        <p14:creationId xmlns:p14="http://schemas.microsoft.com/office/powerpoint/2010/main" val="11537442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Early Psychodynamic Ideas on Optimal Personality</a:t>
            </a:r>
          </a:p>
        </p:txBody>
      </p:sp>
      <p:sp>
        <p:nvSpPr>
          <p:cNvPr id="9" name="Content Placeholder 8"/>
          <p:cNvSpPr>
            <a:spLocks noGrp="1"/>
          </p:cNvSpPr>
          <p:nvPr>
            <p:ph idx="1"/>
          </p:nvPr>
        </p:nvSpPr>
        <p:spPr>
          <a:xfrm>
            <a:off x="457200" y="2133600"/>
            <a:ext cx="5257800" cy="4343400"/>
          </a:xfrm>
        </p:spPr>
        <p:txBody>
          <a:bodyPr>
            <a:normAutofit fontScale="85000" lnSpcReduction="10000"/>
          </a:bodyPr>
          <a:lstStyle/>
          <a:p>
            <a:pPr marL="0" indent="0">
              <a:buNone/>
            </a:pPr>
            <a:r>
              <a:rPr lang="en-US" dirty="0"/>
              <a:t>Carl G. </a:t>
            </a:r>
            <a:r>
              <a:rPr lang="en-US" dirty="0" smtClean="0"/>
              <a:t>Jung</a:t>
            </a:r>
          </a:p>
          <a:p>
            <a:r>
              <a:rPr lang="en-US" i="1" dirty="0" smtClean="0"/>
              <a:t>Collective </a:t>
            </a:r>
            <a:r>
              <a:rPr lang="en-US" i="1" dirty="0"/>
              <a:t>unconscious </a:t>
            </a:r>
            <a:r>
              <a:rPr lang="en-US" i="1" dirty="0" smtClean="0"/>
              <a:t>Archetypes</a:t>
            </a:r>
          </a:p>
          <a:p>
            <a:pPr lvl="1"/>
            <a:r>
              <a:rPr lang="en-US" dirty="0"/>
              <a:t>The process of individuation, or self-realization, leads to the development and refinement of what Jung called the self archetype</a:t>
            </a:r>
            <a:endParaRPr lang="en-US" dirty="0" smtClean="0"/>
          </a:p>
          <a:p>
            <a:r>
              <a:rPr lang="en-US" dirty="0" smtClean="0"/>
              <a:t>Optimal </a:t>
            </a:r>
            <a:r>
              <a:rPr lang="en-US" dirty="0"/>
              <a:t>mental health </a:t>
            </a:r>
            <a:r>
              <a:rPr lang="en-US" dirty="0" smtClean="0"/>
              <a:t>should </a:t>
            </a:r>
            <a:r>
              <a:rPr lang="en-US" dirty="0"/>
              <a:t>transcend one’s </a:t>
            </a:r>
            <a:r>
              <a:rPr lang="en-US" i="1" dirty="0" smtClean="0"/>
              <a:t>persona (occupation or social role)</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26</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stretch>
            <a:fillRect/>
          </a:stretch>
        </p:blipFill>
        <p:spPr>
          <a:xfrm>
            <a:off x="5791200" y="2819400"/>
            <a:ext cx="3233249" cy="2596299"/>
          </a:xfrm>
          <a:prstGeom prst="rect">
            <a:avLst/>
          </a:prstGeom>
        </p:spPr>
      </p:pic>
    </p:spTree>
    <p:extLst>
      <p:ext uri="{BB962C8B-B14F-4D97-AF65-F5344CB8AC3E}">
        <p14:creationId xmlns:p14="http://schemas.microsoft.com/office/powerpoint/2010/main" val="4037364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Early Psychodynamic Ideas on Optimal Personality</a:t>
            </a:r>
          </a:p>
        </p:txBody>
      </p:sp>
      <p:sp>
        <p:nvSpPr>
          <p:cNvPr id="9" name="Content Placeholder 8"/>
          <p:cNvSpPr>
            <a:spLocks noGrp="1"/>
          </p:cNvSpPr>
          <p:nvPr>
            <p:ph idx="1"/>
          </p:nvPr>
        </p:nvSpPr>
        <p:spPr>
          <a:xfrm>
            <a:off x="457200" y="2133600"/>
            <a:ext cx="5791200" cy="3992563"/>
          </a:xfrm>
        </p:spPr>
        <p:txBody>
          <a:bodyPr>
            <a:normAutofit fontScale="77500" lnSpcReduction="20000"/>
          </a:bodyPr>
          <a:lstStyle/>
          <a:p>
            <a:pPr marL="0" indent="0">
              <a:buNone/>
            </a:pPr>
            <a:r>
              <a:rPr lang="en-US" dirty="0"/>
              <a:t>Erich Fromm </a:t>
            </a:r>
            <a:endParaRPr lang="en-US" dirty="0" smtClean="0"/>
          </a:p>
          <a:p>
            <a:r>
              <a:rPr lang="en-US" dirty="0" smtClean="0"/>
              <a:t>Our sense of being a fundamentally separate self creates a mind-set </a:t>
            </a:r>
            <a:r>
              <a:rPr lang="en-US" dirty="0"/>
              <a:t>of both freedom and </a:t>
            </a:r>
            <a:r>
              <a:rPr lang="en-US" dirty="0" smtClean="0"/>
              <a:t>isolation…creates conflicts and anxiety (desire social connections but fear rejection; desire freedom but fear isolation)</a:t>
            </a:r>
          </a:p>
          <a:p>
            <a:r>
              <a:rPr lang="en-US" dirty="0" smtClean="0"/>
              <a:t>Healthy way to deal with fundamental </a:t>
            </a:r>
            <a:r>
              <a:rPr lang="en-US" dirty="0"/>
              <a:t>conflicts and </a:t>
            </a:r>
            <a:r>
              <a:rPr lang="en-US" dirty="0" smtClean="0"/>
              <a:t>fears is to accept them as part of life </a:t>
            </a:r>
            <a:endParaRPr lang="en-US" dirty="0"/>
          </a:p>
          <a:p>
            <a:r>
              <a:rPr lang="en-US" dirty="0" smtClean="0"/>
              <a:t>Unhealthy methods of dealing with anxiety…Escape </a:t>
            </a:r>
            <a:r>
              <a:rPr lang="en-US" dirty="0"/>
              <a:t>mechanisms</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27</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4" name="Picture 3"/>
          <p:cNvPicPr>
            <a:picLocks noChangeAspect="1"/>
          </p:cNvPicPr>
          <p:nvPr/>
        </p:nvPicPr>
        <p:blipFill>
          <a:blip r:embed="rId3"/>
          <a:stretch>
            <a:fillRect/>
          </a:stretch>
        </p:blipFill>
        <p:spPr>
          <a:xfrm>
            <a:off x="6510523" y="2705099"/>
            <a:ext cx="2176277" cy="2849563"/>
          </a:xfrm>
          <a:prstGeom prst="rect">
            <a:avLst/>
          </a:prstGeom>
        </p:spPr>
      </p:pic>
    </p:spTree>
    <p:extLst>
      <p:ext uri="{BB962C8B-B14F-4D97-AF65-F5344CB8AC3E}">
        <p14:creationId xmlns:p14="http://schemas.microsoft.com/office/powerpoint/2010/main" val="2295340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Early Psychodynamic Ideas on Optimal Personality</a:t>
            </a:r>
          </a:p>
        </p:txBody>
      </p:sp>
      <p:sp>
        <p:nvSpPr>
          <p:cNvPr id="9" name="Content Placeholder 8"/>
          <p:cNvSpPr>
            <a:spLocks noGrp="1"/>
          </p:cNvSpPr>
          <p:nvPr>
            <p:ph idx="1"/>
          </p:nvPr>
        </p:nvSpPr>
        <p:spPr/>
        <p:txBody>
          <a:bodyPr>
            <a:normAutofit fontScale="92500" lnSpcReduction="10000"/>
          </a:bodyPr>
          <a:lstStyle/>
          <a:p>
            <a:pPr marL="0" indent="0">
              <a:buNone/>
            </a:pPr>
            <a:r>
              <a:rPr lang="en-US" dirty="0"/>
              <a:t>Erich </a:t>
            </a:r>
            <a:r>
              <a:rPr lang="en-US" dirty="0" smtClean="0"/>
              <a:t>Fromm</a:t>
            </a:r>
            <a:r>
              <a:rPr lang="en-US" dirty="0"/>
              <a:t>: The </a:t>
            </a:r>
            <a:r>
              <a:rPr lang="en-US" dirty="0" smtClean="0"/>
              <a:t>Productive Orientation</a:t>
            </a:r>
          </a:p>
          <a:p>
            <a:r>
              <a:rPr lang="en-US" dirty="0" smtClean="0"/>
              <a:t>Ideal of optimal mental health is an orientation toward </a:t>
            </a:r>
            <a:r>
              <a:rPr lang="en-US" b="1" i="1" dirty="0" smtClean="0"/>
              <a:t>being</a:t>
            </a:r>
            <a:r>
              <a:rPr lang="en-US" dirty="0" smtClean="0"/>
              <a:t> (expression of self using openness to and awareness of experience) rather than </a:t>
            </a:r>
            <a:r>
              <a:rPr lang="en-US" b="1" i="1" dirty="0" smtClean="0"/>
              <a:t>having</a:t>
            </a:r>
            <a:r>
              <a:rPr lang="en-US" dirty="0" smtClean="0"/>
              <a:t> (hides isolation behind possessions, rigid beliefs, and diversions designed to protect people from the truth)</a:t>
            </a:r>
          </a:p>
          <a:p>
            <a:r>
              <a:rPr lang="en-US" dirty="0" smtClean="0"/>
              <a:t>Production of a real self</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28</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2877000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a:xfrm>
            <a:off x="457200" y="2133600"/>
            <a:ext cx="5562600" cy="3992563"/>
          </a:xfrm>
        </p:spPr>
        <p:txBody>
          <a:bodyPr>
            <a:normAutofit fontScale="77500" lnSpcReduction="20000"/>
          </a:bodyPr>
          <a:lstStyle/>
          <a:p>
            <a:pPr marL="0" indent="0">
              <a:buNone/>
            </a:pPr>
            <a:r>
              <a:rPr lang="en-US" dirty="0"/>
              <a:t>Carl Rogers and the Fully Functioning </a:t>
            </a:r>
            <a:r>
              <a:rPr lang="en-US" dirty="0" smtClean="0"/>
              <a:t>Person</a:t>
            </a:r>
          </a:p>
          <a:p>
            <a:r>
              <a:rPr lang="en-US" i="1" dirty="0"/>
              <a:t>Self-actualizing </a:t>
            </a:r>
            <a:r>
              <a:rPr lang="en-US" i="1" dirty="0" smtClean="0"/>
              <a:t>tendency</a:t>
            </a:r>
            <a:r>
              <a:rPr lang="en-US" dirty="0" smtClean="0"/>
              <a:t>: An </a:t>
            </a:r>
            <a:r>
              <a:rPr lang="en-US" dirty="0"/>
              <a:t>innate need to develop our </a:t>
            </a:r>
            <a:r>
              <a:rPr lang="en-US" dirty="0" smtClean="0"/>
              <a:t>potentials</a:t>
            </a:r>
          </a:p>
          <a:p>
            <a:r>
              <a:rPr lang="en-US" dirty="0" smtClean="0"/>
              <a:t>Given the right circumstances, people </a:t>
            </a:r>
            <a:r>
              <a:rPr lang="en-US" dirty="0"/>
              <a:t>find ways to fulfill </a:t>
            </a:r>
            <a:r>
              <a:rPr lang="en-US" dirty="0" smtClean="0"/>
              <a:t>potentials that will be both socially responsible and personally fulfilling</a:t>
            </a:r>
          </a:p>
          <a:p>
            <a:pPr lvl="1"/>
            <a:r>
              <a:rPr lang="en-US" dirty="0" smtClean="0"/>
              <a:t>Problems come when we deny our own experiences of self in order to gain conditional acceptance from other people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29</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stretch>
            <a:fillRect/>
          </a:stretch>
        </p:blipFill>
        <p:spPr>
          <a:xfrm>
            <a:off x="6096000" y="2499372"/>
            <a:ext cx="2362200" cy="3261018"/>
          </a:xfrm>
          <a:prstGeom prst="rect">
            <a:avLst/>
          </a:prstGeom>
        </p:spPr>
      </p:pic>
    </p:spTree>
    <p:extLst>
      <p:ext uri="{BB962C8B-B14F-4D97-AF65-F5344CB8AC3E}">
        <p14:creationId xmlns:p14="http://schemas.microsoft.com/office/powerpoint/2010/main" val="18069109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p:txBody>
          <a:bodyPr>
            <a:normAutofit/>
          </a:bodyPr>
          <a:lstStyle/>
          <a:p>
            <a:r>
              <a:rPr lang="en-US" dirty="0" smtClean="0"/>
              <a:t>Wisdom</a:t>
            </a:r>
          </a:p>
          <a:p>
            <a:pPr lvl="1"/>
            <a:r>
              <a:rPr lang="en-US" dirty="0" smtClean="0"/>
              <a:t>Greek philosophy</a:t>
            </a:r>
          </a:p>
          <a:p>
            <a:pPr lvl="2"/>
            <a:r>
              <a:rPr lang="en-US" dirty="0" smtClean="0"/>
              <a:t>Wisdom is the ultimate goal of life</a:t>
            </a:r>
          </a:p>
          <a:p>
            <a:pPr lvl="1"/>
            <a:r>
              <a:rPr lang="en-US" dirty="0"/>
              <a:t>Jewish </a:t>
            </a:r>
            <a:r>
              <a:rPr lang="en-US" dirty="0" smtClean="0"/>
              <a:t>tradition</a:t>
            </a:r>
          </a:p>
          <a:p>
            <a:pPr lvl="2"/>
            <a:r>
              <a:rPr lang="en-US" dirty="0" smtClean="0"/>
              <a:t>Wisdom is a venerated quality </a:t>
            </a:r>
            <a:r>
              <a:rPr lang="en-US" dirty="0"/>
              <a:t>associated </a:t>
            </a:r>
            <a:r>
              <a:rPr lang="en-US" dirty="0" smtClean="0"/>
              <a:t>with </a:t>
            </a:r>
            <a:r>
              <a:rPr lang="en-US" dirty="0"/>
              <a:t>highly </a:t>
            </a:r>
            <a:r>
              <a:rPr lang="en-US" dirty="0" smtClean="0"/>
              <a:t>ethical life</a:t>
            </a:r>
          </a:p>
          <a:p>
            <a:r>
              <a:rPr lang="en-US" dirty="0" smtClean="0"/>
              <a:t>Research </a:t>
            </a:r>
            <a:r>
              <a:rPr lang="en-US" dirty="0"/>
              <a:t>psychologists </a:t>
            </a:r>
            <a:r>
              <a:rPr lang="en-US" dirty="0" smtClean="0"/>
              <a:t>avoided </a:t>
            </a:r>
            <a:r>
              <a:rPr lang="en-US" dirty="0"/>
              <a:t>the topic of </a:t>
            </a:r>
            <a:r>
              <a:rPr lang="en-US" dirty="0" smtClean="0"/>
              <a:t>wisdom</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1870231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a:xfrm>
            <a:off x="457200" y="1752600"/>
            <a:ext cx="8229600" cy="4603750"/>
          </a:xfrm>
        </p:spPr>
        <p:txBody>
          <a:bodyPr>
            <a:normAutofit fontScale="77500" lnSpcReduction="20000"/>
          </a:bodyPr>
          <a:lstStyle/>
          <a:p>
            <a:pPr marL="0" indent="0">
              <a:buNone/>
            </a:pPr>
            <a:r>
              <a:rPr lang="en-US" dirty="0"/>
              <a:t>Carl </a:t>
            </a:r>
            <a:r>
              <a:rPr lang="en-US" dirty="0" smtClean="0"/>
              <a:t>Rogers: </a:t>
            </a:r>
            <a:r>
              <a:rPr lang="en-US" dirty="0"/>
              <a:t>The fully functioning person</a:t>
            </a:r>
            <a:endParaRPr lang="en-US" dirty="0" smtClean="0"/>
          </a:p>
          <a:p>
            <a:r>
              <a:rPr lang="en-US" dirty="0" smtClean="0"/>
              <a:t>Psychological adjustment exists when relevant experiences of person are integrated into a coherent and flexible self-concept</a:t>
            </a:r>
          </a:p>
          <a:p>
            <a:r>
              <a:rPr lang="en-US" dirty="0"/>
              <a:t>Three major </a:t>
            </a:r>
            <a:r>
              <a:rPr lang="en-US" dirty="0" smtClean="0"/>
              <a:t>and </a:t>
            </a:r>
            <a:r>
              <a:rPr lang="en-US" dirty="0"/>
              <a:t>two auxiliary criteria to </a:t>
            </a:r>
            <a:r>
              <a:rPr lang="en-US" dirty="0" smtClean="0"/>
              <a:t>characterize </a:t>
            </a:r>
            <a:r>
              <a:rPr lang="en-US" dirty="0"/>
              <a:t>the fully functioning </a:t>
            </a:r>
            <a:r>
              <a:rPr lang="en-US" dirty="0" smtClean="0"/>
              <a:t>person</a:t>
            </a:r>
          </a:p>
          <a:p>
            <a:pPr marL="971550" lvl="1" indent="-514350">
              <a:buAutoNum type="arabicParenBoth"/>
            </a:pPr>
            <a:r>
              <a:rPr lang="en-US" dirty="0" smtClean="0"/>
              <a:t>openness </a:t>
            </a:r>
            <a:r>
              <a:rPr lang="en-US" dirty="0"/>
              <a:t>to </a:t>
            </a:r>
            <a:r>
              <a:rPr lang="en-US" dirty="0" smtClean="0"/>
              <a:t>experiences</a:t>
            </a:r>
          </a:p>
          <a:p>
            <a:pPr marL="1200150" lvl="2" indent="-342900"/>
            <a:r>
              <a:rPr lang="en-US" dirty="0" smtClean="0"/>
              <a:t>Aware of internal and external stimuli; don’t use defense mechanisms</a:t>
            </a:r>
          </a:p>
          <a:p>
            <a:pPr marL="971550" lvl="1" indent="-514350">
              <a:buAutoNum type="arabicParenBoth"/>
            </a:pPr>
            <a:r>
              <a:rPr lang="en-US" dirty="0" smtClean="0"/>
              <a:t>existential living (being present or mindful)</a:t>
            </a:r>
          </a:p>
          <a:p>
            <a:pPr marL="971550" lvl="1" indent="-514350">
              <a:buAutoNum type="arabicParenBoth"/>
            </a:pPr>
            <a:r>
              <a:rPr lang="en-US" dirty="0" smtClean="0"/>
              <a:t>trust </a:t>
            </a:r>
            <a:r>
              <a:rPr lang="en-US" dirty="0"/>
              <a:t>in one's own organismic </a:t>
            </a:r>
            <a:r>
              <a:rPr lang="en-US" dirty="0" smtClean="0"/>
              <a:t>experiences (intuition, instincts)</a:t>
            </a:r>
          </a:p>
          <a:p>
            <a:pPr marL="457200" lvl="1" indent="0">
              <a:buNone/>
            </a:pPr>
            <a:r>
              <a:rPr lang="en-US" dirty="0" smtClean="0"/>
              <a:t>These </a:t>
            </a:r>
            <a:r>
              <a:rPr lang="en-US" dirty="0"/>
              <a:t>three result </a:t>
            </a:r>
            <a:r>
              <a:rPr lang="en-US" dirty="0" smtClean="0"/>
              <a:t>in </a:t>
            </a:r>
            <a:r>
              <a:rPr lang="en-US" dirty="0"/>
              <a:t>(4) a sense of freedom and (5) enhanced </a:t>
            </a:r>
            <a:r>
              <a:rPr lang="en-US" dirty="0" smtClean="0"/>
              <a:t>creativity</a:t>
            </a:r>
            <a:endParaRPr lang="en-US" dirty="0"/>
          </a:p>
          <a:p>
            <a:pPr marL="457200" lvl="1" indent="0">
              <a:buNone/>
            </a:pPr>
            <a:endParaRPr lang="en-US" dirty="0" smtClean="0"/>
          </a:p>
          <a:p>
            <a:endParaRPr lang="en-US" b="1"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30</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3275207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a:xfrm>
            <a:off x="457200" y="2133600"/>
            <a:ext cx="5562600" cy="3992563"/>
          </a:xfrm>
          <a:prstGeom prst="roundRect">
            <a:avLst/>
          </a:prstGeom>
        </p:spPr>
        <p:style>
          <a:lnRef idx="2">
            <a:schemeClr val="accent1"/>
          </a:lnRef>
          <a:fillRef idx="1">
            <a:schemeClr val="lt1"/>
          </a:fillRef>
          <a:effectRef idx="0">
            <a:schemeClr val="accent1"/>
          </a:effectRef>
          <a:fontRef idx="minor">
            <a:schemeClr val="dk1"/>
          </a:fontRef>
        </p:style>
        <p:txBody>
          <a:bodyPr>
            <a:normAutofit fontScale="85000" lnSpcReduction="10000"/>
          </a:bodyPr>
          <a:lstStyle/>
          <a:p>
            <a:pPr marL="0" indent="0">
              <a:buNone/>
            </a:pPr>
            <a:r>
              <a:rPr lang="en-US" dirty="0"/>
              <a:t>Carl Rogers and the Fully Functioning </a:t>
            </a:r>
            <a:r>
              <a:rPr lang="en-US" dirty="0" smtClean="0"/>
              <a:t>Person</a:t>
            </a:r>
          </a:p>
          <a:p>
            <a:pPr marL="0" indent="0">
              <a:buNone/>
            </a:pPr>
            <a:r>
              <a:rPr lang="en-US" dirty="0" smtClean="0"/>
              <a:t>Rogers argued that when people exist in environments defined by unconditional love, empathic understanding, and genuineness, they grow psychologically toward their fullest potential</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31</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4" name="Picture 3"/>
          <p:cNvPicPr>
            <a:picLocks noChangeAspect="1"/>
          </p:cNvPicPr>
          <p:nvPr/>
        </p:nvPicPr>
        <p:blipFill>
          <a:blip r:embed="rId3"/>
          <a:stretch>
            <a:fillRect/>
          </a:stretch>
        </p:blipFill>
        <p:spPr>
          <a:xfrm>
            <a:off x="6248400" y="2286000"/>
            <a:ext cx="2575885" cy="3382963"/>
          </a:xfrm>
          <a:prstGeom prst="rect">
            <a:avLst/>
          </a:prstGeom>
        </p:spPr>
      </p:pic>
    </p:spTree>
    <p:extLst>
      <p:ext uri="{BB962C8B-B14F-4D97-AF65-F5344CB8AC3E}">
        <p14:creationId xmlns:p14="http://schemas.microsoft.com/office/powerpoint/2010/main" val="3085571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a:xfrm>
            <a:off x="457200" y="2133600"/>
            <a:ext cx="8382000" cy="3992563"/>
          </a:xfrm>
        </p:spPr>
        <p:txBody>
          <a:bodyPr>
            <a:normAutofit fontScale="92500" lnSpcReduction="10000"/>
          </a:bodyPr>
          <a:lstStyle/>
          <a:p>
            <a:pPr marL="0" indent="0">
              <a:buNone/>
            </a:pPr>
            <a:r>
              <a:rPr lang="en-US" dirty="0" smtClean="0"/>
              <a:t>Rogers: </a:t>
            </a:r>
            <a:r>
              <a:rPr lang="en-US" dirty="0" smtClean="0"/>
              <a:t>Living </a:t>
            </a:r>
            <a:r>
              <a:rPr lang="en-US" dirty="0"/>
              <a:t>as a </a:t>
            </a:r>
            <a:r>
              <a:rPr lang="en-US" dirty="0" smtClean="0"/>
              <a:t>Fully Functioning Person</a:t>
            </a:r>
          </a:p>
          <a:p>
            <a:r>
              <a:rPr lang="en-US" dirty="0" smtClean="0"/>
              <a:t>Movement </a:t>
            </a:r>
            <a:r>
              <a:rPr lang="en-US" dirty="0"/>
              <a:t>is </a:t>
            </a:r>
            <a:r>
              <a:rPr lang="en-US" dirty="0" smtClean="0"/>
              <a:t>toward </a:t>
            </a:r>
            <a:r>
              <a:rPr lang="en-US" i="1" dirty="0" smtClean="0"/>
              <a:t>being</a:t>
            </a:r>
            <a:r>
              <a:rPr lang="en-US" dirty="0" smtClean="0"/>
              <a:t> what one actually </a:t>
            </a:r>
            <a:r>
              <a:rPr lang="en-US" i="1" dirty="0" smtClean="0"/>
              <a:t>is </a:t>
            </a:r>
            <a:r>
              <a:rPr lang="en-US" dirty="0" smtClean="0"/>
              <a:t>(not being more…with insecurity or defensiveness; not being less with guilt or self-deprecation)</a:t>
            </a:r>
            <a:endParaRPr lang="en-US" i="1" dirty="0" smtClean="0"/>
          </a:p>
          <a:p>
            <a:pPr lvl="1"/>
            <a:r>
              <a:rPr lang="en-US" dirty="0" smtClean="0"/>
              <a:t>Movement is toward self-direction</a:t>
            </a:r>
            <a:r>
              <a:rPr lang="en-US" dirty="0"/>
              <a:t>, openness to experience, acceptance of others, and trust in </a:t>
            </a:r>
            <a:r>
              <a:rPr lang="en-US" dirty="0" smtClean="0"/>
              <a:t>self</a:t>
            </a:r>
          </a:p>
          <a:p>
            <a:r>
              <a:rPr lang="en-US" dirty="0" smtClean="0"/>
              <a:t>Way </a:t>
            </a:r>
            <a:r>
              <a:rPr lang="en-US" dirty="0"/>
              <a:t>of approaching and even welcoming life </a:t>
            </a:r>
            <a:r>
              <a:rPr lang="en-US" dirty="0" smtClean="0"/>
              <a:t>experiences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642772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a:xfrm>
            <a:off x="457200" y="1752600"/>
            <a:ext cx="8382000" cy="1676400"/>
          </a:xfrm>
        </p:spPr>
        <p:txBody>
          <a:bodyPr>
            <a:normAutofit/>
          </a:bodyPr>
          <a:lstStyle/>
          <a:p>
            <a:pPr marL="0" indent="0">
              <a:buNone/>
            </a:pPr>
            <a:r>
              <a:rPr lang="en-US" dirty="0" smtClean="0"/>
              <a:t>Rogers: </a:t>
            </a:r>
            <a:r>
              <a:rPr lang="en-US" dirty="0" smtClean="0"/>
              <a:t>Living </a:t>
            </a:r>
            <a:r>
              <a:rPr lang="en-US" dirty="0"/>
              <a:t>as a </a:t>
            </a:r>
            <a:r>
              <a:rPr lang="en-US" dirty="0" smtClean="0"/>
              <a:t>Fully Functioning Person</a:t>
            </a:r>
          </a:p>
          <a:p>
            <a:r>
              <a:rPr lang="en-US" dirty="0" smtClean="0"/>
              <a:t>Research on self-concordance based on Rogers’s theory</a:t>
            </a:r>
          </a:p>
        </p:txBody>
      </p:sp>
      <p:sp>
        <p:nvSpPr>
          <p:cNvPr id="7" name="Slide Number Placeholder 6"/>
          <p:cNvSpPr>
            <a:spLocks noGrp="1"/>
          </p:cNvSpPr>
          <p:nvPr>
            <p:ph type="sldNum" sz="quarter" idx="12"/>
          </p:nvPr>
        </p:nvSpPr>
        <p:spPr/>
        <p:txBody>
          <a:bodyPr/>
          <a:lstStyle/>
          <a:p>
            <a:fld id="{B6F15528-21DE-4FAA-801E-634DDDAF4B2B}" type="slidenum">
              <a:rPr lang="en-US" smtClean="0"/>
              <a:pPr/>
              <a:t>33</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TextBox 2"/>
          <p:cNvSpPr txBox="1"/>
          <p:nvPr/>
        </p:nvSpPr>
        <p:spPr>
          <a:xfrm>
            <a:off x="990600" y="3520573"/>
            <a:ext cx="7162800" cy="286035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a:t>Self-concordance is found when there is high congruence between one’s personality and one’s goals…In order to have higher congruence, it is necessary to become aware of one’s true self, what one really wants in life, and how to strive toward those goals</a:t>
            </a:r>
            <a:endParaRPr lang="en-US" sz="2400" b="1" dirty="0"/>
          </a:p>
          <a:p>
            <a:endParaRPr lang="en-US" dirty="0"/>
          </a:p>
        </p:txBody>
      </p:sp>
    </p:spTree>
    <p:extLst>
      <p:ext uri="{BB962C8B-B14F-4D97-AF65-F5344CB8AC3E}">
        <p14:creationId xmlns:p14="http://schemas.microsoft.com/office/powerpoint/2010/main" val="42402924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a:xfrm>
            <a:off x="457200" y="1905000"/>
            <a:ext cx="5715000" cy="4451350"/>
          </a:xfrm>
        </p:spPr>
        <p:txBody>
          <a:bodyPr>
            <a:normAutofit fontScale="77500" lnSpcReduction="20000"/>
          </a:bodyPr>
          <a:lstStyle/>
          <a:p>
            <a:pPr marL="0" indent="0">
              <a:buNone/>
            </a:pPr>
            <a:r>
              <a:rPr lang="en-US" dirty="0"/>
              <a:t>Abraham Maslow and </a:t>
            </a:r>
            <a:r>
              <a:rPr lang="en-US" dirty="0" smtClean="0"/>
              <a:t>Self-Actualization: </a:t>
            </a:r>
            <a:r>
              <a:rPr lang="en-US" dirty="0"/>
              <a:t>Early studies of self-actualizing people</a:t>
            </a:r>
            <a:r>
              <a:rPr lang="en-US" dirty="0" smtClean="0"/>
              <a:t> </a:t>
            </a:r>
          </a:p>
          <a:p>
            <a:r>
              <a:rPr lang="en-US" b="1" dirty="0" smtClean="0"/>
              <a:t>Self-actualization</a:t>
            </a:r>
            <a:r>
              <a:rPr lang="en-US" dirty="0" smtClean="0"/>
              <a:t>, </a:t>
            </a:r>
            <a:r>
              <a:rPr lang="en-US" dirty="0"/>
              <a:t>an </a:t>
            </a:r>
            <a:r>
              <a:rPr lang="en-US" i="1" dirty="0" smtClean="0"/>
              <a:t>ongoing </a:t>
            </a:r>
            <a:r>
              <a:rPr lang="en-US" i="1" dirty="0"/>
              <a:t>process</a:t>
            </a:r>
            <a:r>
              <a:rPr lang="en-US" dirty="0"/>
              <a:t> of </a:t>
            </a:r>
            <a:r>
              <a:rPr lang="en-US" dirty="0" smtClean="0"/>
              <a:t>development; process of fulfilling one’s potential</a:t>
            </a:r>
            <a:endParaRPr lang="en-US" dirty="0" smtClean="0"/>
          </a:p>
          <a:p>
            <a:r>
              <a:rPr lang="en-US" dirty="0" smtClean="0"/>
              <a:t>Exemplars were not the </a:t>
            </a:r>
            <a:r>
              <a:rPr lang="en-US" dirty="0"/>
              <a:t>average </a:t>
            </a:r>
            <a:r>
              <a:rPr lang="en-US" dirty="0" smtClean="0"/>
              <a:t>person</a:t>
            </a:r>
          </a:p>
          <a:p>
            <a:r>
              <a:rPr lang="en-US" dirty="0" smtClean="0"/>
              <a:t>Not possible </a:t>
            </a:r>
            <a:r>
              <a:rPr lang="en-US" dirty="0"/>
              <a:t>in our society for young, developing </a:t>
            </a:r>
            <a:r>
              <a:rPr lang="en-US" dirty="0" smtClean="0"/>
              <a:t>people…needed experience and maturity</a:t>
            </a:r>
          </a:p>
          <a:p>
            <a:r>
              <a:rPr lang="en-US" dirty="0" smtClean="0"/>
              <a:t>Argued about 1% of population reached self-actualization</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34</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4" name="Picture 3"/>
          <p:cNvPicPr>
            <a:picLocks noChangeAspect="1"/>
          </p:cNvPicPr>
          <p:nvPr/>
        </p:nvPicPr>
        <p:blipFill>
          <a:blip r:embed="rId3"/>
          <a:stretch>
            <a:fillRect/>
          </a:stretch>
        </p:blipFill>
        <p:spPr>
          <a:xfrm>
            <a:off x="6140622" y="2590800"/>
            <a:ext cx="2393778" cy="3019425"/>
          </a:xfrm>
          <a:prstGeom prst="rect">
            <a:avLst/>
          </a:prstGeom>
        </p:spPr>
      </p:pic>
    </p:spTree>
    <p:extLst>
      <p:ext uri="{BB962C8B-B14F-4D97-AF65-F5344CB8AC3E}">
        <p14:creationId xmlns:p14="http://schemas.microsoft.com/office/powerpoint/2010/main" val="39400642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a:xfrm>
            <a:off x="309716" y="2114549"/>
            <a:ext cx="3200400" cy="3992563"/>
          </a:xfrm>
        </p:spPr>
        <p:txBody>
          <a:bodyPr>
            <a:normAutofit fontScale="92500" lnSpcReduction="10000"/>
          </a:bodyPr>
          <a:lstStyle/>
          <a:p>
            <a:pPr marL="0" indent="0">
              <a:buNone/>
            </a:pPr>
            <a:r>
              <a:rPr lang="en-US" dirty="0" smtClean="0"/>
              <a:t>Maslow’s </a:t>
            </a:r>
            <a:r>
              <a:rPr lang="en-US" dirty="0"/>
              <a:t>Hierarchy of Inborn </a:t>
            </a:r>
            <a:r>
              <a:rPr lang="en-US" dirty="0" smtClean="0"/>
              <a:t>Needs</a:t>
            </a:r>
          </a:p>
          <a:p>
            <a:r>
              <a:rPr lang="en-US" dirty="0" smtClean="0"/>
              <a:t>Theory proposed that personality developed based on  </a:t>
            </a:r>
            <a:r>
              <a:rPr lang="en-US" dirty="0"/>
              <a:t>basic human </a:t>
            </a:r>
            <a:r>
              <a:rPr lang="en-US" dirty="0" smtClean="0"/>
              <a:t>needs</a:t>
            </a:r>
          </a:p>
          <a:p>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35</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stretch>
            <a:fillRect/>
          </a:stretch>
        </p:blipFill>
        <p:spPr>
          <a:xfrm>
            <a:off x="3505200" y="1752600"/>
            <a:ext cx="5514549" cy="4105275"/>
          </a:xfrm>
          <a:prstGeom prst="rect">
            <a:avLst/>
          </a:prstGeom>
        </p:spPr>
      </p:pic>
    </p:spTree>
    <p:extLst>
      <p:ext uri="{BB962C8B-B14F-4D97-AF65-F5344CB8AC3E}">
        <p14:creationId xmlns:p14="http://schemas.microsoft.com/office/powerpoint/2010/main" val="33231792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p:txBody>
          <a:bodyPr>
            <a:normAutofit fontScale="85000" lnSpcReduction="10000"/>
          </a:bodyPr>
          <a:lstStyle/>
          <a:p>
            <a:pPr marL="0" indent="0">
              <a:buNone/>
            </a:pPr>
            <a:r>
              <a:rPr lang="en-US" dirty="0"/>
              <a:t>Abraham Maslow and </a:t>
            </a:r>
            <a:r>
              <a:rPr lang="en-US" dirty="0" smtClean="0"/>
              <a:t>Self-Actualization: </a:t>
            </a:r>
            <a:r>
              <a:rPr lang="en-US" dirty="0"/>
              <a:t>Maslow’s Hierarchy of Inborn </a:t>
            </a:r>
            <a:r>
              <a:rPr lang="en-US" dirty="0" smtClean="0"/>
              <a:t>Needs</a:t>
            </a:r>
          </a:p>
          <a:p>
            <a:r>
              <a:rPr lang="en-US" dirty="0" smtClean="0"/>
              <a:t>Preconditions </a:t>
            </a:r>
            <a:r>
              <a:rPr lang="en-US" dirty="0" smtClean="0"/>
              <a:t>necessary </a:t>
            </a:r>
            <a:r>
              <a:rPr lang="en-US" dirty="0"/>
              <a:t>for satisfaction of the </a:t>
            </a:r>
            <a:r>
              <a:rPr lang="en-US" dirty="0" smtClean="0"/>
              <a:t>needs</a:t>
            </a:r>
          </a:p>
          <a:p>
            <a:pPr lvl="1"/>
            <a:r>
              <a:rPr lang="en-US" dirty="0" smtClean="0"/>
              <a:t>Specific freedoms (e.g., speech)</a:t>
            </a:r>
          </a:p>
          <a:p>
            <a:pPr lvl="1"/>
            <a:r>
              <a:rPr lang="en-US" dirty="0" smtClean="0"/>
              <a:t>Necessary ethical principles (justice, honesty)</a:t>
            </a:r>
            <a:endParaRPr lang="en-US" dirty="0" smtClean="0"/>
          </a:p>
          <a:p>
            <a:r>
              <a:rPr lang="en-US" dirty="0" smtClean="0"/>
              <a:t>Needs </a:t>
            </a:r>
            <a:r>
              <a:rPr lang="en-US" i="1" dirty="0"/>
              <a:t>to know</a:t>
            </a:r>
            <a:r>
              <a:rPr lang="en-US" dirty="0"/>
              <a:t> and </a:t>
            </a:r>
            <a:r>
              <a:rPr lang="en-US" i="1" dirty="0"/>
              <a:t>to understand</a:t>
            </a:r>
            <a:r>
              <a:rPr lang="en-US" dirty="0"/>
              <a:t> formed a second smaller needs </a:t>
            </a:r>
            <a:r>
              <a:rPr lang="en-US" dirty="0" smtClean="0"/>
              <a:t>hierarchy</a:t>
            </a:r>
          </a:p>
          <a:p>
            <a:r>
              <a:rPr lang="en-US" dirty="0" smtClean="0"/>
              <a:t>Need for aesthetic expression for some as well</a:t>
            </a:r>
            <a:endParaRPr lang="en-US" b="1"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36</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5659822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a:xfrm>
            <a:off x="457200" y="1905000"/>
            <a:ext cx="8229600" cy="4221164"/>
          </a:xfrm>
        </p:spPr>
        <p:txBody>
          <a:bodyPr>
            <a:normAutofit lnSpcReduction="10000"/>
          </a:bodyPr>
          <a:lstStyle/>
          <a:p>
            <a:pPr marL="0" indent="0">
              <a:buNone/>
            </a:pPr>
            <a:r>
              <a:rPr lang="en-US" dirty="0"/>
              <a:t>Abraham Maslow and </a:t>
            </a:r>
            <a:r>
              <a:rPr lang="en-US" dirty="0" smtClean="0"/>
              <a:t>Self-Actualization: </a:t>
            </a:r>
            <a:r>
              <a:rPr lang="en-US" dirty="0"/>
              <a:t>Motivation in </a:t>
            </a:r>
            <a:r>
              <a:rPr lang="en-US" dirty="0" smtClean="0"/>
              <a:t>Self-Actualizing People</a:t>
            </a:r>
          </a:p>
          <a:p>
            <a:r>
              <a:rPr lang="en-US" dirty="0" smtClean="0"/>
              <a:t>Deficiency needs or </a:t>
            </a:r>
            <a:r>
              <a:rPr lang="en-US" dirty="0" smtClean="0"/>
              <a:t>D-needs (1-4)</a:t>
            </a:r>
            <a:endParaRPr lang="en-US" dirty="0" smtClean="0"/>
          </a:p>
          <a:p>
            <a:r>
              <a:rPr lang="en-US" dirty="0" smtClean="0"/>
              <a:t>Being </a:t>
            </a:r>
            <a:r>
              <a:rPr lang="en-US" dirty="0"/>
              <a:t>needs or </a:t>
            </a:r>
            <a:r>
              <a:rPr lang="en-US" dirty="0" smtClean="0"/>
              <a:t>B-needs (SA)</a:t>
            </a:r>
            <a:endParaRPr lang="en-US" dirty="0" smtClean="0"/>
          </a:p>
          <a:p>
            <a:pPr lvl="1"/>
            <a:r>
              <a:rPr lang="en-US" dirty="0" smtClean="0"/>
              <a:t>B-needs </a:t>
            </a:r>
            <a:r>
              <a:rPr lang="en-US" dirty="0"/>
              <a:t>more </a:t>
            </a:r>
            <a:r>
              <a:rPr lang="en-US" dirty="0" smtClean="0"/>
              <a:t>motivating than </a:t>
            </a:r>
            <a:r>
              <a:rPr lang="en-US" dirty="0" smtClean="0"/>
              <a:t>D-needs for self-actualizing people</a:t>
            </a:r>
          </a:p>
          <a:p>
            <a:pPr lvl="1"/>
            <a:r>
              <a:rPr lang="en-US" dirty="0" smtClean="0"/>
              <a:t>B-needs: truth, justice, beauty, wholeness, richness, playfulness, meaningfulness, goodness</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37</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8158091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a:xfrm>
            <a:off x="457200" y="2133600"/>
            <a:ext cx="8229600" cy="4222750"/>
          </a:xfrm>
        </p:spPr>
        <p:txBody>
          <a:bodyPr>
            <a:normAutofit fontScale="92500" lnSpcReduction="20000"/>
          </a:bodyPr>
          <a:lstStyle/>
          <a:p>
            <a:pPr marL="0" indent="0">
              <a:buNone/>
            </a:pPr>
            <a:r>
              <a:rPr lang="en-US" dirty="0"/>
              <a:t>Abraham Maslow and </a:t>
            </a:r>
            <a:r>
              <a:rPr lang="en-US" dirty="0" smtClean="0"/>
              <a:t>Self-Actualization: </a:t>
            </a:r>
            <a:r>
              <a:rPr lang="en-US" dirty="0"/>
              <a:t>Motivation in </a:t>
            </a:r>
            <a:r>
              <a:rPr lang="en-US" dirty="0" smtClean="0"/>
              <a:t>Self-Actualizing People</a:t>
            </a:r>
          </a:p>
          <a:p>
            <a:r>
              <a:rPr lang="en-US" dirty="0" smtClean="0"/>
              <a:t>Tension </a:t>
            </a:r>
            <a:r>
              <a:rPr lang="en-US" dirty="0"/>
              <a:t>between security </a:t>
            </a:r>
            <a:r>
              <a:rPr lang="en-US" dirty="0" smtClean="0"/>
              <a:t>and </a:t>
            </a:r>
            <a:r>
              <a:rPr lang="en-US" dirty="0" smtClean="0"/>
              <a:t>growth</a:t>
            </a:r>
          </a:p>
          <a:p>
            <a:pPr lvl="1"/>
            <a:r>
              <a:rPr lang="en-US" dirty="0" smtClean="0"/>
              <a:t>Max de </a:t>
            </a:r>
            <a:r>
              <a:rPr lang="en-US" dirty="0" err="1" smtClean="0"/>
              <a:t>Pree</a:t>
            </a:r>
            <a:r>
              <a:rPr lang="en-US" dirty="0" smtClean="0"/>
              <a:t> “The greatest thing is, at any moment, to be willing to give up who we are in order to become all that we can be”</a:t>
            </a:r>
            <a:endParaRPr lang="en-US" dirty="0"/>
          </a:p>
          <a:p>
            <a:r>
              <a:rPr lang="en-US" dirty="0" smtClean="0"/>
              <a:t>Jonah </a:t>
            </a:r>
            <a:r>
              <a:rPr lang="en-US" dirty="0" smtClean="0"/>
              <a:t>complex</a:t>
            </a:r>
          </a:p>
          <a:p>
            <a:pPr lvl="1"/>
            <a:r>
              <a:rPr lang="en-US" dirty="0" smtClean="0"/>
              <a:t>Idea that our deepest fear is that we are powerful beyond measures…Maslow suggests that as we let our light shine, we unconsciously give others permission to do the same</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38</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3381299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p:txBody>
          <a:bodyPr>
            <a:normAutofit fontScale="85000" lnSpcReduction="20000"/>
          </a:bodyPr>
          <a:lstStyle/>
          <a:p>
            <a:pPr marL="0" indent="0">
              <a:buNone/>
            </a:pPr>
            <a:r>
              <a:rPr lang="en-US" dirty="0" smtClean="0"/>
              <a:t>Maslow Personality </a:t>
            </a:r>
            <a:r>
              <a:rPr lang="en-US" dirty="0" smtClean="0"/>
              <a:t>Traits </a:t>
            </a:r>
            <a:r>
              <a:rPr lang="en-US" dirty="0"/>
              <a:t>of </a:t>
            </a:r>
            <a:r>
              <a:rPr lang="en-US" dirty="0" smtClean="0"/>
              <a:t>Self-Actualizing </a:t>
            </a:r>
            <a:r>
              <a:rPr lang="en-US" dirty="0" smtClean="0"/>
              <a:t>People</a:t>
            </a:r>
          </a:p>
          <a:p>
            <a:r>
              <a:rPr lang="en-US" dirty="0" smtClean="0"/>
              <a:t>15 traits, self-actualizers don’t show all 15</a:t>
            </a:r>
          </a:p>
          <a:p>
            <a:r>
              <a:rPr lang="en-US" dirty="0" smtClean="0"/>
              <a:t>Self-actualizers not perfect, but were free of neurotic anxieties and conflicts</a:t>
            </a:r>
            <a:endParaRPr lang="en-US" dirty="0" smtClean="0"/>
          </a:p>
          <a:p>
            <a:r>
              <a:rPr lang="en-US" dirty="0" smtClean="0"/>
              <a:t>Five </a:t>
            </a:r>
            <a:r>
              <a:rPr lang="en-US" dirty="0"/>
              <a:t>categories </a:t>
            </a:r>
            <a:endParaRPr lang="en-US" dirty="0" smtClean="0"/>
          </a:p>
          <a:p>
            <a:pPr lvl="1"/>
            <a:r>
              <a:rPr lang="en-US" dirty="0" smtClean="0"/>
              <a:t>Openness to experience</a:t>
            </a:r>
          </a:p>
          <a:p>
            <a:pPr lvl="1"/>
            <a:r>
              <a:rPr lang="en-US" dirty="0" smtClean="0"/>
              <a:t>Autonomy</a:t>
            </a:r>
          </a:p>
          <a:p>
            <a:pPr lvl="1"/>
            <a:r>
              <a:rPr lang="en-US" dirty="0" smtClean="0"/>
              <a:t>Resistance to </a:t>
            </a:r>
            <a:r>
              <a:rPr lang="en-US" dirty="0" err="1" smtClean="0"/>
              <a:t>Aculturation</a:t>
            </a:r>
            <a:endParaRPr lang="en-US" dirty="0" smtClean="0"/>
          </a:p>
          <a:p>
            <a:pPr lvl="1"/>
            <a:r>
              <a:rPr lang="en-US" dirty="0" smtClean="0"/>
              <a:t>Positive relationships with others</a:t>
            </a:r>
          </a:p>
          <a:p>
            <a:pPr lvl="1"/>
            <a:r>
              <a:rPr lang="en-US" dirty="0" smtClean="0"/>
              <a:t>Strong ethical standards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39</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865046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2133600"/>
            <a:ext cx="5638800" cy="4114800"/>
          </a:xfrm>
        </p:spPr>
        <p:txBody>
          <a:bodyPr>
            <a:normAutofit fontScale="85000" lnSpcReduction="20000"/>
          </a:bodyPr>
          <a:lstStyle/>
          <a:p>
            <a:pPr marL="0" indent="0">
              <a:buNone/>
            </a:pPr>
            <a:r>
              <a:rPr lang="en-US" dirty="0"/>
              <a:t>Preliminary wisdom about </a:t>
            </a:r>
            <a:r>
              <a:rPr lang="en-US" dirty="0" smtClean="0"/>
              <a:t>Wisdom </a:t>
            </a:r>
          </a:p>
          <a:p>
            <a:r>
              <a:rPr lang="en-US" dirty="0" smtClean="0"/>
              <a:t>Unique </a:t>
            </a:r>
            <a:r>
              <a:rPr lang="en-US" dirty="0"/>
              <a:t>positive result of long developmental processes </a:t>
            </a:r>
            <a:endParaRPr lang="en-US" dirty="0" smtClean="0"/>
          </a:p>
          <a:p>
            <a:r>
              <a:rPr lang="en-US" dirty="0" smtClean="0"/>
              <a:t>Implies </a:t>
            </a:r>
            <a:r>
              <a:rPr lang="en-US" dirty="0"/>
              <a:t>knowledge that is social, interpersonal, and </a:t>
            </a:r>
            <a:r>
              <a:rPr lang="en-US" dirty="0" smtClean="0"/>
              <a:t>psychological</a:t>
            </a:r>
          </a:p>
          <a:p>
            <a:r>
              <a:rPr lang="en-US" dirty="0" smtClean="0"/>
              <a:t>Difficult </a:t>
            </a:r>
            <a:r>
              <a:rPr lang="en-US" dirty="0"/>
              <a:t>for the </a:t>
            </a:r>
            <a:r>
              <a:rPr lang="en-US" dirty="0" smtClean="0"/>
              <a:t>average </a:t>
            </a:r>
            <a:r>
              <a:rPr lang="en-US" dirty="0"/>
              <a:t>person to </a:t>
            </a:r>
            <a:r>
              <a:rPr lang="en-US" dirty="0" smtClean="0"/>
              <a:t>attain</a:t>
            </a:r>
          </a:p>
          <a:p>
            <a:r>
              <a:rPr lang="en-US" dirty="0" smtClean="0"/>
              <a:t>Kramer: elements of wisdom: openness to experience and capacity to reflect on and grapple with difficult existential life issues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stretch>
            <a:fillRect/>
          </a:stretch>
        </p:blipFill>
        <p:spPr>
          <a:xfrm>
            <a:off x="6248400" y="2743200"/>
            <a:ext cx="2590800" cy="2590800"/>
          </a:xfrm>
          <a:prstGeom prst="rect">
            <a:avLst/>
          </a:prstGeom>
        </p:spPr>
      </p:pic>
      <p:sp>
        <p:nvSpPr>
          <p:cNvPr id="4" name="Title 3"/>
          <p:cNvSpPr>
            <a:spLocks noGrp="1"/>
          </p:cNvSpPr>
          <p:nvPr>
            <p:ph type="title"/>
          </p:nvPr>
        </p:nvSpPr>
        <p:spPr>
          <a:xfrm>
            <a:off x="457200" y="838200"/>
            <a:ext cx="8229600" cy="609600"/>
          </a:xfrm>
        </p:spPr>
        <p:txBody>
          <a:bodyPr>
            <a:normAutofit fontScale="90000"/>
          </a:bodyPr>
          <a:lstStyle/>
          <a:p>
            <a:r>
              <a:rPr lang="en-US" dirty="0" smtClean="0"/>
              <a:t>Wisdom</a:t>
            </a:r>
            <a:endParaRPr lang="en-US" dirty="0"/>
          </a:p>
        </p:txBody>
      </p:sp>
    </p:spTree>
    <p:extLst>
      <p:ext uri="{BB962C8B-B14F-4D97-AF65-F5344CB8AC3E}">
        <p14:creationId xmlns:p14="http://schemas.microsoft.com/office/powerpoint/2010/main" val="22088721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p:txBody>
          <a:bodyPr>
            <a:normAutofit fontScale="85000" lnSpcReduction="10000"/>
          </a:bodyPr>
          <a:lstStyle/>
          <a:p>
            <a:pPr marL="0" indent="0">
              <a:buNone/>
            </a:pPr>
            <a:r>
              <a:rPr lang="en-US" dirty="0" smtClean="0"/>
              <a:t>Maslow Personality </a:t>
            </a:r>
            <a:r>
              <a:rPr lang="en-US" dirty="0" smtClean="0"/>
              <a:t>Traits </a:t>
            </a:r>
            <a:r>
              <a:rPr lang="en-US" dirty="0"/>
              <a:t>of </a:t>
            </a:r>
            <a:r>
              <a:rPr lang="en-US" dirty="0" smtClean="0"/>
              <a:t>Self-Actualizing </a:t>
            </a:r>
            <a:r>
              <a:rPr lang="en-US" dirty="0" smtClean="0"/>
              <a:t>People</a:t>
            </a:r>
          </a:p>
          <a:p>
            <a:r>
              <a:rPr lang="en-US" dirty="0" smtClean="0"/>
              <a:t>Openness </a:t>
            </a:r>
            <a:r>
              <a:rPr lang="en-US" dirty="0" smtClean="0"/>
              <a:t>to experience</a:t>
            </a:r>
          </a:p>
          <a:p>
            <a:pPr lvl="1"/>
            <a:r>
              <a:rPr lang="en-US" dirty="0" smtClean="0"/>
              <a:t>More efficient perception of reality and more comfortable relations with it</a:t>
            </a:r>
          </a:p>
          <a:p>
            <a:pPr lvl="1"/>
            <a:r>
              <a:rPr lang="en-US" dirty="0" smtClean="0"/>
              <a:t>Acceptance (self, others, nature)</a:t>
            </a:r>
          </a:p>
          <a:p>
            <a:pPr lvl="1"/>
            <a:r>
              <a:rPr lang="en-US" dirty="0" smtClean="0"/>
              <a:t>Continued freshness of appreciation</a:t>
            </a:r>
          </a:p>
          <a:p>
            <a:pPr lvl="1"/>
            <a:r>
              <a:rPr lang="en-US" dirty="0" smtClean="0"/>
              <a:t>Spontaneity</a:t>
            </a:r>
          </a:p>
          <a:p>
            <a:pPr lvl="1"/>
            <a:r>
              <a:rPr lang="en-US" dirty="0" smtClean="0"/>
              <a:t>Creativeness</a:t>
            </a:r>
          </a:p>
          <a:p>
            <a:pPr lvl="1"/>
            <a:r>
              <a:rPr lang="en-US" dirty="0" smtClean="0"/>
              <a:t>The mystical experience: the oceanic feeling (peak experiences)</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40</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23557457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p:txBody>
          <a:bodyPr>
            <a:normAutofit/>
          </a:bodyPr>
          <a:lstStyle/>
          <a:p>
            <a:pPr marL="0" indent="0">
              <a:buNone/>
            </a:pPr>
            <a:r>
              <a:rPr lang="en-US" dirty="0" smtClean="0"/>
              <a:t>Maslow Personality </a:t>
            </a:r>
            <a:r>
              <a:rPr lang="en-US" dirty="0" smtClean="0"/>
              <a:t>Traits </a:t>
            </a:r>
            <a:r>
              <a:rPr lang="en-US" dirty="0"/>
              <a:t>of </a:t>
            </a:r>
            <a:r>
              <a:rPr lang="en-US" dirty="0" smtClean="0"/>
              <a:t>Self-Actualizing </a:t>
            </a:r>
            <a:r>
              <a:rPr lang="en-US" dirty="0" smtClean="0"/>
              <a:t>People</a:t>
            </a:r>
          </a:p>
          <a:p>
            <a:r>
              <a:rPr lang="en-US" dirty="0" smtClean="0"/>
              <a:t>Autonomy</a:t>
            </a:r>
            <a:endParaRPr lang="en-US" dirty="0" smtClean="0"/>
          </a:p>
          <a:p>
            <a:pPr lvl="1"/>
            <a:r>
              <a:rPr lang="en-US" dirty="0" smtClean="0"/>
              <a:t>Autonomy, independence of culture and environment (self-esteem not based on how others thought of them)</a:t>
            </a:r>
          </a:p>
          <a:p>
            <a:pPr lvl="1"/>
            <a:r>
              <a:rPr lang="en-US" dirty="0" smtClean="0"/>
              <a:t>Quality of detachment, the need for privacy</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41</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9116257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p:txBody>
          <a:bodyPr>
            <a:normAutofit/>
          </a:bodyPr>
          <a:lstStyle/>
          <a:p>
            <a:pPr marL="0" indent="0">
              <a:buNone/>
            </a:pPr>
            <a:r>
              <a:rPr lang="en-US" dirty="0" smtClean="0"/>
              <a:t>Maslow Personality </a:t>
            </a:r>
            <a:r>
              <a:rPr lang="en-US" dirty="0" smtClean="0"/>
              <a:t>Traits </a:t>
            </a:r>
            <a:r>
              <a:rPr lang="en-US" dirty="0"/>
              <a:t>of </a:t>
            </a:r>
            <a:r>
              <a:rPr lang="en-US" dirty="0" smtClean="0"/>
              <a:t>Self-Actualizing </a:t>
            </a:r>
            <a:r>
              <a:rPr lang="en-US" dirty="0" smtClean="0"/>
              <a:t>People</a:t>
            </a:r>
          </a:p>
          <a:p>
            <a:r>
              <a:rPr lang="en-US" dirty="0" smtClean="0"/>
              <a:t>Resistance to Enculturation</a:t>
            </a:r>
          </a:p>
          <a:p>
            <a:pPr lvl="1"/>
            <a:r>
              <a:rPr lang="en-US" dirty="0" smtClean="0"/>
              <a:t>Able to examine culture more </a:t>
            </a:r>
            <a:r>
              <a:rPr lang="en-US" dirty="0" smtClean="0"/>
              <a:t>objectively and see the contradictions, inconsistencies, and errors that existed</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42</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28669075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p:txBody>
          <a:bodyPr>
            <a:normAutofit/>
          </a:bodyPr>
          <a:lstStyle/>
          <a:p>
            <a:pPr marL="0" indent="0">
              <a:buNone/>
            </a:pPr>
            <a:r>
              <a:rPr lang="en-US" dirty="0" smtClean="0"/>
              <a:t>Maslow Personality </a:t>
            </a:r>
            <a:r>
              <a:rPr lang="en-US" dirty="0" smtClean="0"/>
              <a:t>Traits </a:t>
            </a:r>
            <a:r>
              <a:rPr lang="en-US" dirty="0"/>
              <a:t>of </a:t>
            </a:r>
            <a:r>
              <a:rPr lang="en-US" dirty="0" smtClean="0"/>
              <a:t>Self-Actualizing </a:t>
            </a:r>
            <a:r>
              <a:rPr lang="en-US" dirty="0" smtClean="0"/>
              <a:t>People</a:t>
            </a:r>
          </a:p>
          <a:p>
            <a:r>
              <a:rPr lang="en-US" dirty="0" smtClean="0"/>
              <a:t>Positive </a:t>
            </a:r>
            <a:r>
              <a:rPr lang="en-US" dirty="0" smtClean="0"/>
              <a:t>relationships with others</a:t>
            </a:r>
          </a:p>
          <a:p>
            <a:pPr lvl="1"/>
            <a:r>
              <a:rPr lang="en-US" dirty="0" smtClean="0"/>
              <a:t>Social interest…empathy, compassion</a:t>
            </a:r>
          </a:p>
          <a:p>
            <a:pPr lvl="1"/>
            <a:r>
              <a:rPr lang="en-US" dirty="0" smtClean="0"/>
              <a:t>Interpersonal relations more intense, profound</a:t>
            </a:r>
          </a:p>
          <a:p>
            <a:pPr lvl="1"/>
            <a:r>
              <a:rPr lang="en-US" dirty="0" smtClean="0"/>
              <a:t>Philosophical, unhostile sense of humor</a:t>
            </a:r>
          </a:p>
          <a:p>
            <a:pPr lvl="1"/>
            <a:r>
              <a:rPr lang="en-US" dirty="0" smtClean="0"/>
              <a:t>Problem-centering</a:t>
            </a:r>
          </a:p>
          <a:p>
            <a:pPr marL="457200" lvl="1" indent="0">
              <a:buNone/>
            </a:pP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43</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35775324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a:xfrm>
            <a:off x="457200" y="2133600"/>
            <a:ext cx="8229600" cy="4343400"/>
          </a:xfrm>
        </p:spPr>
        <p:txBody>
          <a:bodyPr>
            <a:normAutofit fontScale="92500" lnSpcReduction="10000"/>
          </a:bodyPr>
          <a:lstStyle/>
          <a:p>
            <a:pPr marL="0" indent="0">
              <a:buNone/>
            </a:pPr>
            <a:r>
              <a:rPr lang="en-US" dirty="0" smtClean="0"/>
              <a:t>Maslow Personality </a:t>
            </a:r>
            <a:r>
              <a:rPr lang="en-US" dirty="0" smtClean="0"/>
              <a:t>Traits </a:t>
            </a:r>
            <a:r>
              <a:rPr lang="en-US" dirty="0"/>
              <a:t>of </a:t>
            </a:r>
            <a:r>
              <a:rPr lang="en-US" dirty="0" smtClean="0"/>
              <a:t>Self-Actualizing </a:t>
            </a:r>
            <a:r>
              <a:rPr lang="en-US" dirty="0" smtClean="0"/>
              <a:t>People</a:t>
            </a:r>
          </a:p>
          <a:p>
            <a:r>
              <a:rPr lang="en-US" dirty="0" smtClean="0"/>
              <a:t>Strong Ethical Standards</a:t>
            </a:r>
          </a:p>
          <a:p>
            <a:pPr lvl="1"/>
            <a:r>
              <a:rPr lang="en-US" dirty="0" smtClean="0"/>
              <a:t>Democratic character structure</a:t>
            </a:r>
          </a:p>
          <a:p>
            <a:pPr lvl="2"/>
            <a:r>
              <a:rPr lang="en-US" dirty="0" smtClean="0"/>
              <a:t>Rank, class, status, education attainment…listen to all who might have something worthwhile to say</a:t>
            </a:r>
          </a:p>
          <a:p>
            <a:pPr lvl="1"/>
            <a:r>
              <a:rPr lang="en-US" dirty="0" smtClean="0"/>
              <a:t>Discrimination between means and ends</a:t>
            </a:r>
          </a:p>
          <a:p>
            <a:pPr lvl="2"/>
            <a:r>
              <a:rPr lang="en-US" dirty="0" smtClean="0"/>
              <a:t>Strong sense of ethics and morality is what Maslow intended this to mean</a:t>
            </a:r>
          </a:p>
          <a:p>
            <a:pPr lvl="2"/>
            <a:r>
              <a:rPr lang="en-US" dirty="0" smtClean="0"/>
              <a:t>Clearly differentiated right from wrong and lived according to those values </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44</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2897076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p:txBody>
          <a:bodyPr>
            <a:normAutofit fontScale="85000" lnSpcReduction="10000"/>
          </a:bodyPr>
          <a:lstStyle/>
          <a:p>
            <a:pPr marL="0" indent="0">
              <a:buNone/>
            </a:pPr>
            <a:r>
              <a:rPr lang="en-US" dirty="0"/>
              <a:t>Abraham Maslow and </a:t>
            </a:r>
            <a:r>
              <a:rPr lang="en-US" dirty="0" smtClean="0"/>
              <a:t>Self-Actualization: </a:t>
            </a:r>
            <a:r>
              <a:rPr lang="en-US" dirty="0"/>
              <a:t>Research on </a:t>
            </a:r>
            <a:r>
              <a:rPr lang="en-US" dirty="0" smtClean="0"/>
              <a:t>Self-Actualization</a:t>
            </a:r>
          </a:p>
          <a:p>
            <a:r>
              <a:rPr lang="en-US" dirty="0" smtClean="0"/>
              <a:t>Complicated to review, some support, some not</a:t>
            </a:r>
          </a:p>
          <a:p>
            <a:r>
              <a:rPr lang="en-US" dirty="0" smtClean="0"/>
              <a:t>Little </a:t>
            </a:r>
            <a:r>
              <a:rPr lang="en-US" dirty="0"/>
              <a:t>empirical evidence </a:t>
            </a:r>
            <a:r>
              <a:rPr lang="en-US" dirty="0" smtClean="0"/>
              <a:t>for</a:t>
            </a:r>
            <a:r>
              <a:rPr lang="en-US" dirty="0" smtClean="0"/>
              <a:t> </a:t>
            </a:r>
            <a:r>
              <a:rPr lang="en-US" dirty="0" smtClean="0"/>
              <a:t>ascendancy of needs</a:t>
            </a:r>
            <a:endParaRPr lang="en-US" dirty="0" smtClean="0"/>
          </a:p>
          <a:p>
            <a:r>
              <a:rPr lang="en-US" dirty="0" smtClean="0"/>
              <a:t>More support for self-actualization as metric for well-being</a:t>
            </a:r>
            <a:endParaRPr lang="en-US" dirty="0" smtClean="0"/>
          </a:p>
          <a:p>
            <a:pPr lvl="1"/>
            <a:r>
              <a:rPr lang="en-US" dirty="0" smtClean="0"/>
              <a:t>Higher scores on measures of self-actualization reflect greater </a:t>
            </a:r>
            <a:r>
              <a:rPr lang="en-US" dirty="0" smtClean="0"/>
              <a:t>well-being</a:t>
            </a:r>
          </a:p>
          <a:p>
            <a:pPr marL="457200" lvl="1" indent="0">
              <a:buNone/>
            </a:pP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45</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12327253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Humanistic Perspectives</a:t>
            </a:r>
          </a:p>
        </p:txBody>
      </p:sp>
      <p:sp>
        <p:nvSpPr>
          <p:cNvPr id="9" name="Content Placeholder 8"/>
          <p:cNvSpPr>
            <a:spLocks noGrp="1"/>
          </p:cNvSpPr>
          <p:nvPr>
            <p:ph idx="1"/>
          </p:nvPr>
        </p:nvSpPr>
        <p:spPr/>
        <p:txBody>
          <a:bodyPr>
            <a:normAutofit fontScale="92500" lnSpcReduction="20000"/>
          </a:bodyPr>
          <a:lstStyle/>
          <a:p>
            <a:pPr marL="0" indent="0">
              <a:buNone/>
            </a:pPr>
            <a:r>
              <a:rPr lang="en-US" dirty="0"/>
              <a:t>Abraham Maslow and </a:t>
            </a:r>
            <a:r>
              <a:rPr lang="en-US" dirty="0" smtClean="0"/>
              <a:t>Self-Actualization: </a:t>
            </a:r>
            <a:r>
              <a:rPr lang="en-US" dirty="0" smtClean="0"/>
              <a:t>How to Be More Self-Actualizing</a:t>
            </a:r>
            <a:endParaRPr lang="en-US" dirty="0" smtClean="0"/>
          </a:p>
          <a:p>
            <a:r>
              <a:rPr lang="en-US" dirty="0" smtClean="0"/>
              <a:t>Recommendations follow the </a:t>
            </a:r>
            <a:r>
              <a:rPr lang="en-US" dirty="0"/>
              <a:t>15 personality </a:t>
            </a:r>
            <a:r>
              <a:rPr lang="en-US" dirty="0" smtClean="0"/>
              <a:t>traits</a:t>
            </a:r>
          </a:p>
          <a:p>
            <a:r>
              <a:rPr lang="en-US" dirty="0" smtClean="0"/>
              <a:t>Determine what motivates you and try taking more growth-producing risks (not thrill-seeking risks as those are satisfying D-needs)</a:t>
            </a:r>
          </a:p>
          <a:p>
            <a:r>
              <a:rPr lang="en-US" dirty="0" smtClean="0"/>
              <a:t> </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46</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42202137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Purpose in Life, the Quiet Ego, and Personal Growth</a:t>
            </a:r>
          </a:p>
        </p:txBody>
      </p:sp>
      <p:sp>
        <p:nvSpPr>
          <p:cNvPr id="9" name="Content Placeholder 8"/>
          <p:cNvSpPr>
            <a:spLocks noGrp="1"/>
          </p:cNvSpPr>
          <p:nvPr>
            <p:ph idx="1"/>
          </p:nvPr>
        </p:nvSpPr>
        <p:spPr>
          <a:xfrm>
            <a:off x="457200" y="2133600"/>
            <a:ext cx="8382000" cy="3992563"/>
          </a:xfrm>
        </p:spPr>
        <p:txBody>
          <a:bodyPr>
            <a:normAutofit fontScale="77500" lnSpcReduction="20000"/>
          </a:bodyPr>
          <a:lstStyle/>
          <a:p>
            <a:pPr marL="0" indent="0">
              <a:buNone/>
            </a:pPr>
            <a:r>
              <a:rPr lang="en-US" dirty="0" smtClean="0"/>
              <a:t>Purpose in Life</a:t>
            </a:r>
          </a:p>
          <a:p>
            <a:r>
              <a:rPr lang="en-US" dirty="0" smtClean="0"/>
              <a:t>Well-being may be </a:t>
            </a:r>
            <a:r>
              <a:rPr lang="en-US" dirty="0"/>
              <a:t>best understood by looking at purpose in </a:t>
            </a:r>
            <a:r>
              <a:rPr lang="en-US" dirty="0" smtClean="0"/>
              <a:t>life	</a:t>
            </a:r>
            <a:r>
              <a:rPr lang="en-US" sz="2000" dirty="0" smtClean="0"/>
              <a:t>(</a:t>
            </a:r>
            <a:r>
              <a:rPr lang="en-US" sz="2000" dirty="0" err="1" smtClean="0"/>
              <a:t>Kashdan</a:t>
            </a:r>
            <a:r>
              <a:rPr lang="en-US" sz="2000" dirty="0" smtClean="0"/>
              <a:t> &amp; McKnight)</a:t>
            </a:r>
            <a:endParaRPr lang="en-US" dirty="0" smtClean="0"/>
          </a:p>
          <a:p>
            <a:pPr lvl="1"/>
            <a:r>
              <a:rPr lang="en-US" dirty="0" smtClean="0"/>
              <a:t>Purpose in life different from sense of meaning…having a sense of purpose catalyzes our sense of meaning</a:t>
            </a:r>
            <a:endParaRPr lang="en-US" dirty="0" smtClean="0"/>
          </a:p>
          <a:p>
            <a:r>
              <a:rPr lang="en-US" dirty="0" smtClean="0"/>
              <a:t>Three </a:t>
            </a:r>
            <a:r>
              <a:rPr lang="en-US" dirty="0"/>
              <a:t>pathways to creating a sense of </a:t>
            </a:r>
            <a:r>
              <a:rPr lang="en-US" dirty="0" smtClean="0"/>
              <a:t>purpose</a:t>
            </a:r>
          </a:p>
          <a:p>
            <a:pPr lvl="1"/>
            <a:r>
              <a:rPr lang="en-US" dirty="0" smtClean="0"/>
              <a:t>Through proactive effort in goal pursuits</a:t>
            </a:r>
          </a:p>
          <a:p>
            <a:pPr lvl="1"/>
            <a:r>
              <a:rPr lang="en-US" dirty="0" smtClean="0"/>
              <a:t>By a transformative life event that give clarity to a person’s life</a:t>
            </a:r>
          </a:p>
          <a:p>
            <a:pPr lvl="1"/>
            <a:r>
              <a:rPr lang="en-US" dirty="0" smtClean="0"/>
              <a:t>With social learning by observation of other people</a:t>
            </a:r>
          </a:p>
          <a:p>
            <a:pPr lvl="1"/>
            <a:r>
              <a:rPr lang="en-US" dirty="0" smtClean="0"/>
              <a:t>Research: engagement with any pathway led to greater well-being</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47</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2832289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Purpose in Life, the Quiet Ego, and Personal Growth</a:t>
            </a:r>
          </a:p>
        </p:txBody>
      </p:sp>
      <p:sp>
        <p:nvSpPr>
          <p:cNvPr id="9" name="Content Placeholder 8"/>
          <p:cNvSpPr>
            <a:spLocks noGrp="1"/>
          </p:cNvSpPr>
          <p:nvPr>
            <p:ph idx="1"/>
          </p:nvPr>
        </p:nvSpPr>
        <p:spPr/>
        <p:txBody>
          <a:bodyPr>
            <a:normAutofit fontScale="77500" lnSpcReduction="20000"/>
          </a:bodyPr>
          <a:lstStyle/>
          <a:p>
            <a:pPr marL="0" indent="0">
              <a:buNone/>
            </a:pPr>
            <a:r>
              <a:rPr lang="en-US" dirty="0"/>
              <a:t>Jack Bauer and the Quiet </a:t>
            </a:r>
            <a:r>
              <a:rPr lang="en-US" dirty="0" smtClean="0"/>
              <a:t>Ego</a:t>
            </a:r>
          </a:p>
          <a:p>
            <a:r>
              <a:rPr lang="en-US" dirty="0"/>
              <a:t>Q</a:t>
            </a:r>
            <a:r>
              <a:rPr lang="en-US" dirty="0" smtClean="0"/>
              <a:t>uiet </a:t>
            </a:r>
            <a:r>
              <a:rPr lang="en-US" dirty="0"/>
              <a:t>ego </a:t>
            </a:r>
            <a:endParaRPr lang="en-US" dirty="0" smtClean="0"/>
          </a:p>
          <a:p>
            <a:pPr lvl="1"/>
            <a:r>
              <a:rPr lang="en-US" dirty="0" smtClean="0"/>
              <a:t>A concept of maturity</a:t>
            </a:r>
          </a:p>
          <a:p>
            <a:pPr lvl="1"/>
            <a:r>
              <a:rPr lang="en-US" dirty="0"/>
              <a:t>A</a:t>
            </a:r>
            <a:r>
              <a:rPr lang="en-US" dirty="0" smtClean="0"/>
              <a:t> </a:t>
            </a:r>
            <a:r>
              <a:rPr lang="en-US" dirty="0"/>
              <a:t>self-identity that transcends egoism and identifies with a less defensive, balanced stance toward the self and </a:t>
            </a:r>
            <a:r>
              <a:rPr lang="en-US" dirty="0" smtClean="0"/>
              <a:t>others</a:t>
            </a:r>
          </a:p>
          <a:p>
            <a:pPr marL="457200" lvl="1" indent="0">
              <a:buNone/>
            </a:pPr>
            <a:r>
              <a:rPr lang="en-US" sz="1400" dirty="0"/>
              <a:t>https://www.researchgate.net/publication/263698405_The_Quiet_Ego_Scale_Measuring_the_Compassionate_Self-Identity</a:t>
            </a:r>
            <a:endParaRPr lang="en-US" sz="1400" dirty="0" smtClean="0"/>
          </a:p>
          <a:p>
            <a:pPr lvl="1"/>
            <a:r>
              <a:rPr lang="en-US" dirty="0" smtClean="0"/>
              <a:t>Image: self-assured, humble, wise</a:t>
            </a:r>
          </a:p>
          <a:p>
            <a:r>
              <a:rPr lang="en-US" dirty="0" smtClean="0"/>
              <a:t>Louder/noisier </a:t>
            </a:r>
            <a:r>
              <a:rPr lang="en-US" dirty="0"/>
              <a:t>ego </a:t>
            </a:r>
            <a:endParaRPr lang="en-US" dirty="0" smtClean="0"/>
          </a:p>
          <a:p>
            <a:pPr lvl="1"/>
            <a:r>
              <a:rPr lang="en-US" dirty="0" smtClean="0"/>
              <a:t>Interprets world as more individualistic, immediate, concrete, and defined more</a:t>
            </a:r>
            <a:r>
              <a:rPr lang="en-US" dirty="0" smtClean="0"/>
              <a:t> </a:t>
            </a:r>
            <a:r>
              <a:rPr lang="en-US" dirty="0"/>
              <a:t>by the external </a:t>
            </a:r>
            <a:r>
              <a:rPr lang="en-US" dirty="0" smtClean="0"/>
              <a:t>world</a:t>
            </a:r>
          </a:p>
          <a:p>
            <a:pPr lvl="1"/>
            <a:r>
              <a:rPr lang="en-US" dirty="0" smtClean="0"/>
              <a:t>Image: brash, self-focused, more concerned with own welfare</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48</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39184479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Purpose in Life, the Quiet Ego, and Personal Growth</a:t>
            </a:r>
          </a:p>
        </p:txBody>
      </p:sp>
      <p:sp>
        <p:nvSpPr>
          <p:cNvPr id="9" name="Content Placeholder 8"/>
          <p:cNvSpPr>
            <a:spLocks noGrp="1"/>
          </p:cNvSpPr>
          <p:nvPr>
            <p:ph idx="1"/>
          </p:nvPr>
        </p:nvSpPr>
        <p:spPr>
          <a:xfrm>
            <a:off x="457200" y="2133600"/>
            <a:ext cx="8229600" cy="4222750"/>
          </a:xfrm>
        </p:spPr>
        <p:txBody>
          <a:bodyPr>
            <a:normAutofit fontScale="77500" lnSpcReduction="20000"/>
          </a:bodyPr>
          <a:lstStyle/>
          <a:p>
            <a:pPr marL="0" indent="0">
              <a:buNone/>
            </a:pPr>
            <a:r>
              <a:rPr lang="en-US" dirty="0"/>
              <a:t>Personal Growth </a:t>
            </a:r>
            <a:r>
              <a:rPr lang="en-US" dirty="0" smtClean="0"/>
              <a:t>Initiative</a:t>
            </a:r>
            <a:endParaRPr lang="en-US" dirty="0"/>
          </a:p>
          <a:p>
            <a:r>
              <a:rPr lang="en-US" dirty="0" smtClean="0"/>
              <a:t>An active</a:t>
            </a:r>
            <a:r>
              <a:rPr lang="en-US" dirty="0"/>
              <a:t>, intentional engagement in the process of personal </a:t>
            </a:r>
            <a:r>
              <a:rPr lang="en-US" dirty="0" smtClean="0"/>
              <a:t>growth</a:t>
            </a:r>
          </a:p>
          <a:p>
            <a:r>
              <a:rPr lang="en-US" dirty="0" smtClean="0"/>
              <a:t>People high </a:t>
            </a:r>
            <a:r>
              <a:rPr lang="en-US" dirty="0"/>
              <a:t>on personal </a:t>
            </a:r>
            <a:r>
              <a:rPr lang="en-US" dirty="0" smtClean="0"/>
              <a:t>growth</a:t>
            </a:r>
          </a:p>
          <a:p>
            <a:pPr lvl="1"/>
            <a:r>
              <a:rPr lang="en-US" dirty="0" smtClean="0"/>
              <a:t>More open </a:t>
            </a:r>
            <a:r>
              <a:rPr lang="en-US" dirty="0"/>
              <a:t>to </a:t>
            </a:r>
            <a:r>
              <a:rPr lang="en-US" dirty="0" smtClean="0"/>
              <a:t>experiences</a:t>
            </a:r>
          </a:p>
          <a:p>
            <a:pPr lvl="1"/>
            <a:r>
              <a:rPr lang="en-US" dirty="0" smtClean="0"/>
              <a:t>Seek improvement in themselves</a:t>
            </a:r>
          </a:p>
          <a:p>
            <a:pPr lvl="1"/>
            <a:r>
              <a:rPr lang="en-US" dirty="0" smtClean="0"/>
              <a:t>Have strong sense of self-direction</a:t>
            </a:r>
          </a:p>
          <a:p>
            <a:pPr lvl="1"/>
            <a:r>
              <a:rPr lang="en-US" dirty="0" smtClean="0"/>
              <a:t>Pursue enduring goals</a:t>
            </a:r>
            <a:endParaRPr lang="en-US" dirty="0"/>
          </a:p>
          <a:p>
            <a:r>
              <a:rPr lang="en-US" dirty="0" smtClean="0"/>
              <a:t>People with high </a:t>
            </a:r>
            <a:r>
              <a:rPr lang="en-US" dirty="0"/>
              <a:t>level of personal growth </a:t>
            </a:r>
            <a:r>
              <a:rPr lang="en-US" dirty="0" smtClean="0"/>
              <a:t>initiative know the direction they would like to grow, appear able to capitalize on opportunities for growth, seek opportunities for creativity and adaptive solutions</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49</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25434890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p:txBody>
          <a:bodyPr>
            <a:normAutofit fontScale="92500" lnSpcReduction="10000"/>
          </a:bodyPr>
          <a:lstStyle/>
          <a:p>
            <a:pPr marL="0" indent="0">
              <a:buNone/>
            </a:pPr>
            <a:r>
              <a:rPr lang="en-US" dirty="0"/>
              <a:t>Preliminary wisdom about Wisdom </a:t>
            </a:r>
            <a:endParaRPr lang="en-US" dirty="0" smtClean="0"/>
          </a:p>
          <a:p>
            <a:r>
              <a:rPr lang="en-US" dirty="0" smtClean="0"/>
              <a:t>J. Webster measures </a:t>
            </a:r>
            <a:r>
              <a:rPr lang="en-US" dirty="0"/>
              <a:t>wisdom with five </a:t>
            </a:r>
            <a:r>
              <a:rPr lang="en-US" dirty="0" smtClean="0"/>
              <a:t>components</a:t>
            </a:r>
          </a:p>
          <a:p>
            <a:pPr lvl="1"/>
            <a:r>
              <a:rPr lang="en-US" dirty="0" smtClean="0"/>
              <a:t>Openness to experience</a:t>
            </a:r>
          </a:p>
          <a:p>
            <a:pPr lvl="1"/>
            <a:r>
              <a:rPr lang="en-US" dirty="0" smtClean="0"/>
              <a:t>Emotional regulation</a:t>
            </a:r>
          </a:p>
          <a:p>
            <a:pPr lvl="1"/>
            <a:r>
              <a:rPr lang="en-US" dirty="0" smtClean="0"/>
              <a:t>Healthy coping with critical life experience</a:t>
            </a:r>
          </a:p>
          <a:p>
            <a:pPr lvl="1"/>
            <a:r>
              <a:rPr lang="en-US" dirty="0" smtClean="0"/>
              <a:t>Reminiscence and reflectiveness</a:t>
            </a:r>
          </a:p>
          <a:p>
            <a:pPr lvl="1"/>
            <a:r>
              <a:rPr lang="en-US" dirty="0" smtClean="0"/>
              <a:t>Self-effacing sense of humor that recognizes life ironies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stretch>
            <a:fillRect/>
          </a:stretch>
        </p:blipFill>
        <p:spPr>
          <a:xfrm>
            <a:off x="6728413" y="3124200"/>
            <a:ext cx="1978052" cy="1309687"/>
          </a:xfrm>
          <a:prstGeom prst="rect">
            <a:avLst/>
          </a:prstGeom>
        </p:spPr>
      </p:pic>
    </p:spTree>
    <p:extLst>
      <p:ext uri="{BB962C8B-B14F-4D97-AF65-F5344CB8AC3E}">
        <p14:creationId xmlns:p14="http://schemas.microsoft.com/office/powerpoint/2010/main" val="26225121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Purpose in Life, the Quiet Ego, and Personal Growth</a:t>
            </a:r>
          </a:p>
        </p:txBody>
      </p:sp>
      <p:sp>
        <p:nvSpPr>
          <p:cNvPr id="9" name="Content Placeholder 8"/>
          <p:cNvSpPr>
            <a:spLocks noGrp="1"/>
          </p:cNvSpPr>
          <p:nvPr>
            <p:ph idx="1"/>
          </p:nvPr>
        </p:nvSpPr>
        <p:spPr/>
        <p:txBody>
          <a:bodyPr>
            <a:normAutofit fontScale="77500" lnSpcReduction="20000"/>
          </a:bodyPr>
          <a:lstStyle/>
          <a:p>
            <a:pPr marL="0" indent="0">
              <a:buNone/>
            </a:pPr>
            <a:r>
              <a:rPr lang="en-US" dirty="0"/>
              <a:t>Personal Growth and Human Potential </a:t>
            </a:r>
            <a:endParaRPr lang="en-US" dirty="0" smtClean="0"/>
          </a:p>
          <a:p>
            <a:r>
              <a:rPr lang="en-US" dirty="0" smtClean="0"/>
              <a:t>Personal </a:t>
            </a:r>
            <a:r>
              <a:rPr lang="en-US" dirty="0"/>
              <a:t>growth therapy or human potential </a:t>
            </a:r>
            <a:endParaRPr lang="en-US" dirty="0" smtClean="0"/>
          </a:p>
          <a:p>
            <a:r>
              <a:rPr lang="en-US" dirty="0" smtClean="0"/>
              <a:t>Normal </a:t>
            </a:r>
            <a:r>
              <a:rPr lang="en-US" dirty="0"/>
              <a:t>psychological and social adjustment </a:t>
            </a:r>
            <a:r>
              <a:rPr lang="en-US" dirty="0" smtClean="0"/>
              <a:t>don’t represent a </a:t>
            </a:r>
            <a:r>
              <a:rPr lang="en-US" dirty="0"/>
              <a:t>goal </a:t>
            </a:r>
            <a:endParaRPr lang="en-US" dirty="0" smtClean="0"/>
          </a:p>
          <a:p>
            <a:r>
              <a:rPr lang="en-US" dirty="0" smtClean="0"/>
              <a:t>Techniques of therapy or workshops</a:t>
            </a:r>
          </a:p>
          <a:p>
            <a:pPr lvl="1"/>
            <a:r>
              <a:rPr lang="en-US" dirty="0" smtClean="0"/>
              <a:t>Designed to tap creative potential</a:t>
            </a:r>
          </a:p>
          <a:p>
            <a:pPr lvl="1"/>
            <a:r>
              <a:rPr lang="en-US" dirty="0" smtClean="0"/>
              <a:t>Build self-confidence</a:t>
            </a:r>
          </a:p>
          <a:p>
            <a:pPr lvl="1"/>
            <a:r>
              <a:rPr lang="en-US" dirty="0" smtClean="0"/>
              <a:t>Increase motivation for success</a:t>
            </a:r>
          </a:p>
          <a:p>
            <a:pPr lvl="1"/>
            <a:r>
              <a:rPr lang="en-US" dirty="0" smtClean="0"/>
              <a:t>Communicate better with others</a:t>
            </a:r>
            <a:endParaRPr lang="en-US" dirty="0" smtClean="0"/>
          </a:p>
          <a:p>
            <a:r>
              <a:rPr lang="en-US" dirty="0" smtClean="0"/>
              <a:t>Human potential interventions not adequately assessed for </a:t>
            </a:r>
            <a:r>
              <a:rPr lang="en-US" dirty="0"/>
              <a:t>effectiveness</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50</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4150872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The Optimal Personality: Common Themes</a:t>
            </a:r>
          </a:p>
        </p:txBody>
      </p:sp>
      <p:sp>
        <p:nvSpPr>
          <p:cNvPr id="9" name="Content Placeholder 8"/>
          <p:cNvSpPr>
            <a:spLocks noGrp="1"/>
          </p:cNvSpPr>
          <p:nvPr>
            <p:ph idx="1"/>
          </p:nvPr>
        </p:nvSpPr>
        <p:spPr>
          <a:xfrm>
            <a:off x="457200" y="2133600"/>
            <a:ext cx="8458200" cy="4222750"/>
          </a:xfrm>
        </p:spPr>
        <p:txBody>
          <a:bodyPr>
            <a:normAutofit fontScale="77500" lnSpcReduction="20000"/>
          </a:bodyPr>
          <a:lstStyle/>
          <a:p>
            <a:pPr marL="0" indent="0">
              <a:buNone/>
            </a:pPr>
            <a:r>
              <a:rPr lang="en-US" dirty="0"/>
              <a:t>Marie </a:t>
            </a:r>
            <a:r>
              <a:rPr lang="en-US" dirty="0" err="1"/>
              <a:t>Jahoda</a:t>
            </a:r>
            <a:r>
              <a:rPr lang="en-US" dirty="0"/>
              <a:t> and Ideal Mental </a:t>
            </a:r>
            <a:r>
              <a:rPr lang="en-US" dirty="0" smtClean="0"/>
              <a:t>Health</a:t>
            </a:r>
          </a:p>
          <a:p>
            <a:r>
              <a:rPr lang="en-US" dirty="0" smtClean="0"/>
              <a:t>Six </a:t>
            </a:r>
            <a:r>
              <a:rPr lang="en-US" dirty="0" smtClean="0"/>
              <a:t>criteria and associated </a:t>
            </a:r>
            <a:r>
              <a:rPr lang="en-US" dirty="0" smtClean="0"/>
              <a:t>subcategories</a:t>
            </a:r>
          </a:p>
          <a:p>
            <a:pPr lvl="1"/>
            <a:r>
              <a:rPr lang="en-US" dirty="0" smtClean="0"/>
              <a:t>Attitudes toward self (self-acceptance, -confidence, -reliance)</a:t>
            </a:r>
          </a:p>
          <a:p>
            <a:pPr lvl="1"/>
            <a:r>
              <a:rPr lang="en-US" dirty="0" smtClean="0"/>
              <a:t>Growth, development and self-actualization</a:t>
            </a:r>
          </a:p>
          <a:p>
            <a:pPr lvl="1"/>
            <a:r>
              <a:rPr lang="en-US" dirty="0" smtClean="0"/>
              <a:t>An integrated personality </a:t>
            </a:r>
          </a:p>
          <a:p>
            <a:pPr lvl="1"/>
            <a:r>
              <a:rPr lang="en-US" dirty="0" smtClean="0"/>
              <a:t>Autonomy</a:t>
            </a:r>
          </a:p>
          <a:p>
            <a:pPr lvl="1"/>
            <a:r>
              <a:rPr lang="en-US" dirty="0" smtClean="0"/>
              <a:t>Perception of reality (no distortions, greater social sensitivity)</a:t>
            </a:r>
          </a:p>
          <a:p>
            <a:pPr lvl="1"/>
            <a:r>
              <a:rPr lang="en-US" dirty="0" smtClean="0"/>
              <a:t>Environmental mastery (successful adaptation to situational demands and expectations)</a:t>
            </a:r>
            <a:endParaRPr lang="en-US" dirty="0" smtClean="0"/>
          </a:p>
          <a:p>
            <a:r>
              <a:rPr lang="en-US" dirty="0" err="1" smtClean="0"/>
              <a:t>Ryff’s</a:t>
            </a:r>
            <a:r>
              <a:rPr lang="en-US" dirty="0" smtClean="0"/>
              <a:t> </a:t>
            </a:r>
            <a:r>
              <a:rPr lang="en-US" dirty="0" smtClean="0"/>
              <a:t>theory </a:t>
            </a:r>
            <a:r>
              <a:rPr lang="en-US" dirty="0"/>
              <a:t>of Psychological </a:t>
            </a:r>
            <a:r>
              <a:rPr lang="en-US" dirty="0" smtClean="0"/>
              <a:t>Well-Being based on </a:t>
            </a:r>
            <a:r>
              <a:rPr lang="en-US" dirty="0" err="1" smtClean="0"/>
              <a:t>Jahoda’s</a:t>
            </a:r>
            <a:r>
              <a:rPr lang="en-US" dirty="0" smtClean="0"/>
              <a:t> work</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51</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27247424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The Optimal Personality: Common Themes</a:t>
            </a:r>
          </a:p>
        </p:txBody>
      </p:sp>
      <p:sp>
        <p:nvSpPr>
          <p:cNvPr id="9" name="Content Placeholder 8"/>
          <p:cNvSpPr>
            <a:spLocks noGrp="1"/>
          </p:cNvSpPr>
          <p:nvPr>
            <p:ph idx="1"/>
          </p:nvPr>
        </p:nvSpPr>
        <p:spPr/>
        <p:txBody>
          <a:bodyPr>
            <a:normAutofit fontScale="92500" lnSpcReduction="10000"/>
          </a:bodyPr>
          <a:lstStyle/>
          <a:p>
            <a:pPr marL="0" indent="0">
              <a:buNone/>
            </a:pPr>
            <a:r>
              <a:rPr lang="en-US" dirty="0"/>
              <a:t>Personality Traits Important for Optimal </a:t>
            </a:r>
            <a:r>
              <a:rPr lang="en-US" dirty="0" smtClean="0"/>
              <a:t>Well-Being</a:t>
            </a:r>
          </a:p>
          <a:p>
            <a:r>
              <a:rPr lang="en-US" dirty="0" smtClean="0"/>
              <a:t>Openness </a:t>
            </a:r>
            <a:r>
              <a:rPr lang="en-US" dirty="0"/>
              <a:t>to </a:t>
            </a:r>
            <a:r>
              <a:rPr lang="en-US" dirty="0" smtClean="0"/>
              <a:t>experience</a:t>
            </a:r>
          </a:p>
          <a:p>
            <a:r>
              <a:rPr lang="en-US" dirty="0" smtClean="0"/>
              <a:t>Curiosity</a:t>
            </a:r>
          </a:p>
          <a:p>
            <a:r>
              <a:rPr lang="en-US" dirty="0" smtClean="0"/>
              <a:t>Exploration</a:t>
            </a:r>
          </a:p>
          <a:p>
            <a:r>
              <a:rPr lang="en-US" dirty="0" smtClean="0"/>
              <a:t>Absorption </a:t>
            </a:r>
          </a:p>
          <a:p>
            <a:r>
              <a:rPr lang="en-US" dirty="0" smtClean="0"/>
              <a:t>Courage</a:t>
            </a:r>
          </a:p>
          <a:p>
            <a:pPr lvl="1"/>
            <a:r>
              <a:rPr lang="en-US" dirty="0" smtClean="0"/>
              <a:t>Four dimensions of courage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52</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24985972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The Optimal Personality: Common Themes</a:t>
            </a:r>
          </a:p>
        </p:txBody>
      </p:sp>
      <p:sp>
        <p:nvSpPr>
          <p:cNvPr id="9" name="Content Placeholder 8"/>
          <p:cNvSpPr>
            <a:spLocks noGrp="1"/>
          </p:cNvSpPr>
          <p:nvPr>
            <p:ph idx="1"/>
          </p:nvPr>
        </p:nvSpPr>
        <p:spPr/>
        <p:txBody>
          <a:bodyPr>
            <a:normAutofit/>
          </a:bodyPr>
          <a:lstStyle/>
          <a:p>
            <a:pPr marL="0" indent="0">
              <a:buNone/>
            </a:pPr>
            <a:r>
              <a:rPr lang="en-US" dirty="0"/>
              <a:t>Personality Traits Important for Optimal </a:t>
            </a:r>
            <a:r>
              <a:rPr lang="en-US" dirty="0" smtClean="0"/>
              <a:t>Well-Being</a:t>
            </a:r>
          </a:p>
          <a:p>
            <a:pPr marL="457200" lvl="1" indent="0">
              <a:buNone/>
            </a:pPr>
            <a:r>
              <a:rPr lang="en-US" dirty="0" smtClean="0"/>
              <a:t>Four </a:t>
            </a:r>
            <a:r>
              <a:rPr lang="en-US" dirty="0" smtClean="0"/>
              <a:t>dimensions of </a:t>
            </a:r>
            <a:r>
              <a:rPr lang="en-US" dirty="0" smtClean="0"/>
              <a:t>courage</a:t>
            </a:r>
          </a:p>
          <a:p>
            <a:pPr marL="971550" lvl="1" indent="-514350">
              <a:buAutoNum type="arabicParenR"/>
            </a:pPr>
            <a:r>
              <a:rPr lang="en-US" dirty="0" smtClean="0"/>
              <a:t>willfulness </a:t>
            </a:r>
            <a:r>
              <a:rPr lang="en-US" dirty="0"/>
              <a:t>and </a:t>
            </a:r>
            <a:r>
              <a:rPr lang="en-US" dirty="0" smtClean="0"/>
              <a:t>intentionality</a:t>
            </a:r>
          </a:p>
          <a:p>
            <a:pPr marL="971550" lvl="1" indent="-514350">
              <a:buAutoNum type="arabicParenR"/>
            </a:pPr>
            <a:r>
              <a:rPr lang="en-US" dirty="0" smtClean="0"/>
              <a:t>mindful deliberation</a:t>
            </a:r>
          </a:p>
          <a:p>
            <a:pPr marL="971550" lvl="1" indent="-514350">
              <a:buAutoNum type="arabicParenR"/>
            </a:pPr>
            <a:r>
              <a:rPr lang="en-US" dirty="0" smtClean="0"/>
              <a:t>objective </a:t>
            </a:r>
            <a:r>
              <a:rPr lang="en-US" dirty="0"/>
              <a:t>substantial </a:t>
            </a:r>
            <a:r>
              <a:rPr lang="en-US" dirty="0" smtClean="0"/>
              <a:t>risk</a:t>
            </a:r>
          </a:p>
          <a:p>
            <a:pPr marL="971550" lvl="1" indent="-514350">
              <a:buAutoNum type="arabicParenR"/>
            </a:pPr>
            <a:r>
              <a:rPr lang="en-US" dirty="0" smtClean="0"/>
              <a:t>a </a:t>
            </a:r>
            <a:r>
              <a:rPr lang="en-US" dirty="0"/>
              <a:t>noble or worthy end</a:t>
            </a:r>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53</a:t>
            </a:fld>
            <a:endParaRPr lang="en-US"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7662121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08039" y="455613"/>
            <a:ext cx="8229600" cy="1143000"/>
          </a:xfrm>
        </p:spPr>
        <p:txBody>
          <a:bodyPr/>
          <a:lstStyle/>
          <a:p>
            <a:pPr algn="ctr"/>
            <a:r>
              <a:rPr lang="en-US" altLang="en-US" smtClean="0"/>
              <a:t>Theories of Courage</a:t>
            </a:r>
          </a:p>
        </p:txBody>
      </p:sp>
      <p:sp>
        <p:nvSpPr>
          <p:cNvPr id="25603" name="Content Placeholder 2"/>
          <p:cNvSpPr>
            <a:spLocks noGrp="1"/>
          </p:cNvSpPr>
          <p:nvPr>
            <p:ph idx="1"/>
          </p:nvPr>
        </p:nvSpPr>
        <p:spPr>
          <a:xfrm>
            <a:off x="381000" y="990600"/>
            <a:ext cx="8686800" cy="4800600"/>
          </a:xfrm>
        </p:spPr>
        <p:txBody>
          <a:bodyPr>
            <a:normAutofit lnSpcReduction="10000"/>
          </a:bodyPr>
          <a:lstStyle/>
          <a:p>
            <a:pPr>
              <a:lnSpc>
                <a:spcPct val="200000"/>
              </a:lnSpc>
              <a:buFont typeface="Wingdings" panose="05000000000000000000" pitchFamily="2" charset="2"/>
              <a:buChar char="v"/>
              <a:defRPr/>
            </a:pPr>
            <a:r>
              <a:rPr lang="en-US" altLang="en-US" sz="3600" dirty="0"/>
              <a:t>C</a:t>
            </a:r>
            <a:r>
              <a:rPr lang="en-US" altLang="en-US" sz="3600" dirty="0" smtClean="0"/>
              <a:t>ourage appreciated in many cultures</a:t>
            </a:r>
          </a:p>
          <a:p>
            <a:pPr>
              <a:lnSpc>
                <a:spcPct val="200000"/>
              </a:lnSpc>
              <a:buFont typeface="Wingdings" panose="05000000000000000000" pitchFamily="2" charset="2"/>
              <a:buNone/>
              <a:defRPr/>
            </a:pPr>
            <a:endParaRPr lang="en-US" altLang="en-US" sz="3600" dirty="0" smtClean="0"/>
          </a:p>
          <a:p>
            <a:pPr>
              <a:lnSpc>
                <a:spcPct val="200000"/>
              </a:lnSpc>
              <a:buFont typeface="Wingdings" panose="05000000000000000000" pitchFamily="2" charset="2"/>
              <a:buNone/>
              <a:defRPr/>
            </a:pPr>
            <a:endParaRPr lang="en-US" altLang="en-US" sz="2400" dirty="0" smtClean="0"/>
          </a:p>
          <a:p>
            <a:pPr>
              <a:buFont typeface="Wingdings" panose="05000000000000000000" pitchFamily="2" charset="2"/>
              <a:buChar char="v"/>
              <a:defRPr/>
            </a:pPr>
            <a:endParaRPr lang="en-US" altLang="en-US" sz="1800" dirty="0" smtClean="0"/>
          </a:p>
          <a:p>
            <a:pPr>
              <a:buFont typeface="Wingdings" panose="05000000000000000000" pitchFamily="2" charset="2"/>
              <a:buChar char="v"/>
              <a:defRPr/>
            </a:pPr>
            <a:r>
              <a:rPr lang="en-US" altLang="en-US" sz="3600" dirty="0" smtClean="0"/>
              <a:t>At least18 different </a:t>
            </a:r>
          </a:p>
          <a:p>
            <a:pPr marL="0" indent="0">
              <a:buFont typeface="Wingdings" panose="05000000000000000000" pitchFamily="2" charset="2"/>
              <a:buNone/>
              <a:defRPr/>
            </a:pPr>
            <a:r>
              <a:rPr lang="en-US" altLang="en-US" sz="3600" dirty="0" smtClean="0"/>
              <a:t>conceptualizations of courage</a:t>
            </a:r>
          </a:p>
          <a:p>
            <a:pPr>
              <a:lnSpc>
                <a:spcPct val="200000"/>
              </a:lnSpc>
              <a:buFont typeface="Wingdings" panose="05000000000000000000" pitchFamily="2" charset="2"/>
              <a:buChar char="v"/>
              <a:defRPr/>
            </a:pPr>
            <a:endParaRPr lang="en-US" altLang="en-US" sz="3200" dirty="0" smtClean="0"/>
          </a:p>
        </p:txBody>
      </p:sp>
      <p:sp>
        <p:nvSpPr>
          <p:cNvPr id="4" name="Footer Placeholder 3"/>
          <p:cNvSpPr>
            <a:spLocks noGrp="1"/>
          </p:cNvSpPr>
          <p:nvPr>
            <p:ph type="ftr" sz="quarter" idx="11"/>
          </p:nvPr>
        </p:nvSpPr>
        <p:spPr>
          <a:xfrm>
            <a:off x="2819400" y="6248400"/>
            <a:ext cx="3200400" cy="457200"/>
          </a:xfrm>
        </p:spPr>
        <p:txBody>
          <a:bodyPr/>
          <a:lstStyle/>
          <a:p>
            <a:pPr>
              <a:defRPr/>
            </a:pPr>
            <a:r>
              <a:rPr lang="en-US" altLang="en-US" smtClean="0"/>
              <a:t>Positive Psychology: The Scientific and Practical Explorations of Human Strengths © 2014 SAGE</a:t>
            </a:r>
            <a:endParaRPr lang="en-US" altLang="en-US"/>
          </a:p>
        </p:txBody>
      </p:sp>
      <p:pic>
        <p:nvPicPr>
          <p:cNvPr id="33797" name="Picture 6" descr="Le courage politique Engagez-vous!. Lire la suite... » c’es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913" y="2057400"/>
            <a:ext cx="38258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8" descr="https://sp.yimg.com/ib/th?id=HN.608027731573146111&amp;pid=15.1&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55813"/>
            <a:ext cx="28575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58704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10497" y="381000"/>
            <a:ext cx="8229600" cy="1143000"/>
          </a:xfrm>
        </p:spPr>
        <p:txBody>
          <a:bodyPr/>
          <a:lstStyle/>
          <a:p>
            <a:pPr algn="ctr"/>
            <a:r>
              <a:rPr lang="en-US" altLang="en-US" smtClean="0"/>
              <a:t>Implicit Theories of Courage</a:t>
            </a:r>
          </a:p>
        </p:txBody>
      </p:sp>
      <p:sp>
        <p:nvSpPr>
          <p:cNvPr id="35843" name="Content Placeholder 2"/>
          <p:cNvSpPr>
            <a:spLocks noGrp="1"/>
          </p:cNvSpPr>
          <p:nvPr>
            <p:ph idx="1"/>
          </p:nvPr>
        </p:nvSpPr>
        <p:spPr>
          <a:xfrm>
            <a:off x="381000" y="1260475"/>
            <a:ext cx="8686800" cy="4530725"/>
          </a:xfrm>
        </p:spPr>
        <p:txBody>
          <a:bodyPr>
            <a:normAutofit lnSpcReduction="10000"/>
          </a:bodyPr>
          <a:lstStyle/>
          <a:p>
            <a:pPr>
              <a:buFont typeface="Wingdings" panose="05000000000000000000" pitchFamily="2" charset="2"/>
              <a:buChar char="v"/>
            </a:pPr>
            <a:r>
              <a:rPr lang="en-US" altLang="en-US" sz="3600" smtClean="0"/>
              <a:t>O’Byrne, Lopez, &amp; Peterson (2000)</a:t>
            </a:r>
          </a:p>
          <a:p>
            <a:pPr>
              <a:buFont typeface="Wingdings" panose="05000000000000000000" pitchFamily="2" charset="2"/>
              <a:buNone/>
            </a:pPr>
            <a:r>
              <a:rPr lang="en-US" altLang="en-US" sz="3600" smtClean="0"/>
              <a:t>		- Courage perceived as:</a:t>
            </a:r>
          </a:p>
          <a:p>
            <a:pPr>
              <a:buFont typeface="Arial" panose="020B0604020202020204" pitchFamily="34" charset="0"/>
              <a:buChar char="•"/>
            </a:pPr>
            <a:r>
              <a:rPr lang="en-US" altLang="en-US" sz="3200" smtClean="0"/>
              <a:t> an attitude</a:t>
            </a:r>
          </a:p>
          <a:p>
            <a:pPr>
              <a:buFont typeface="Arial" panose="020B0604020202020204" pitchFamily="34" charset="0"/>
              <a:buChar char="•"/>
            </a:pPr>
            <a:r>
              <a:rPr lang="en-US" altLang="en-US" sz="3200" smtClean="0"/>
              <a:t> a behavior</a:t>
            </a:r>
          </a:p>
          <a:p>
            <a:pPr>
              <a:buFont typeface="Arial" panose="020B0604020202020204" pitchFamily="34" charset="0"/>
              <a:buChar char="•"/>
            </a:pPr>
            <a:r>
              <a:rPr lang="en-US" altLang="en-US" sz="3200" smtClean="0"/>
              <a:t> mental strength</a:t>
            </a:r>
          </a:p>
          <a:p>
            <a:pPr>
              <a:buFont typeface="Arial" panose="020B0604020202020204" pitchFamily="34" charset="0"/>
              <a:buChar char="•"/>
            </a:pPr>
            <a:r>
              <a:rPr lang="en-US" altLang="en-US" sz="3200" smtClean="0"/>
              <a:t> physical strength</a:t>
            </a:r>
          </a:p>
          <a:p>
            <a:pPr>
              <a:buFont typeface="Arial" panose="020B0604020202020204" pitchFamily="34" charset="0"/>
              <a:buChar char="•"/>
            </a:pPr>
            <a:r>
              <a:rPr lang="en-US" altLang="en-US" sz="3200" smtClean="0"/>
              <a:t> risk-taking</a:t>
            </a:r>
          </a:p>
          <a:p>
            <a:pPr>
              <a:buFont typeface="Arial" panose="020B0604020202020204" pitchFamily="34" charset="0"/>
              <a:buChar char="•"/>
            </a:pPr>
            <a:r>
              <a:rPr lang="en-US" altLang="en-US" sz="3200" smtClean="0"/>
              <a:t> role of fear</a:t>
            </a:r>
            <a:r>
              <a:rPr lang="en-US" altLang="en-US" sz="3600" smtClean="0"/>
              <a:t>			</a:t>
            </a:r>
          </a:p>
          <a:p>
            <a:pPr>
              <a:lnSpc>
                <a:spcPct val="200000"/>
              </a:lnSpc>
              <a:buFont typeface="Wingdings" panose="05000000000000000000" pitchFamily="2" charset="2"/>
              <a:buChar char="v"/>
            </a:pPr>
            <a:endParaRPr lang="en-US" altLang="en-US" sz="3200" smtClean="0"/>
          </a:p>
        </p:txBody>
      </p:sp>
      <p:sp>
        <p:nvSpPr>
          <p:cNvPr id="4" name="Footer Placeholder 3"/>
          <p:cNvSpPr>
            <a:spLocks noGrp="1"/>
          </p:cNvSpPr>
          <p:nvPr>
            <p:ph type="ftr" sz="quarter" idx="11"/>
          </p:nvPr>
        </p:nvSpPr>
        <p:spPr>
          <a:xfrm>
            <a:off x="2819400" y="6248400"/>
            <a:ext cx="3200400" cy="457200"/>
          </a:xfrm>
        </p:spPr>
        <p:txBody>
          <a:bodyPr/>
          <a:lstStyle/>
          <a:p>
            <a:pPr>
              <a:defRPr/>
            </a:pPr>
            <a:r>
              <a:rPr lang="en-US" altLang="en-US" smtClean="0"/>
              <a:t>Positive Psychology: The Scientific and Practical Explorations of Human Strengths © 2014 SAGE</a:t>
            </a:r>
            <a:endParaRPr lang="en-US" altLang="en-US"/>
          </a:p>
        </p:txBody>
      </p:sp>
    </p:spTree>
    <p:extLst>
      <p:ext uri="{BB962C8B-B14F-4D97-AF65-F5344CB8AC3E}">
        <p14:creationId xmlns:p14="http://schemas.microsoft.com/office/powerpoint/2010/main" val="16855131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25245" y="575187"/>
            <a:ext cx="8229600" cy="1143000"/>
          </a:xfrm>
        </p:spPr>
        <p:txBody>
          <a:bodyPr/>
          <a:lstStyle/>
          <a:p>
            <a:pPr algn="ctr"/>
            <a:r>
              <a:rPr lang="en-US" altLang="en-US" dirty="0" smtClean="0"/>
              <a:t>Implicit Theories of Courage</a:t>
            </a:r>
          </a:p>
        </p:txBody>
      </p:sp>
      <p:sp>
        <p:nvSpPr>
          <p:cNvPr id="37891" name="Content Placeholder 2"/>
          <p:cNvSpPr>
            <a:spLocks noGrp="1"/>
          </p:cNvSpPr>
          <p:nvPr>
            <p:ph idx="1"/>
          </p:nvPr>
        </p:nvSpPr>
        <p:spPr>
          <a:xfrm>
            <a:off x="304800" y="1752600"/>
            <a:ext cx="8382000" cy="4378325"/>
          </a:xfrm>
        </p:spPr>
        <p:txBody>
          <a:bodyPr>
            <a:normAutofit fontScale="92500" lnSpcReduction="20000"/>
          </a:bodyPr>
          <a:lstStyle/>
          <a:p>
            <a:pPr>
              <a:buFont typeface="Wingdings" panose="05000000000000000000" pitchFamily="2" charset="2"/>
              <a:buChar char="v"/>
            </a:pPr>
            <a:r>
              <a:rPr lang="en-US" altLang="en-US" sz="2800" dirty="0" smtClean="0"/>
              <a:t>Values In Action system (Peterson and Seligman)</a:t>
            </a:r>
          </a:p>
          <a:p>
            <a:pPr>
              <a:buFont typeface="Wingdings" panose="05000000000000000000" pitchFamily="2" charset="2"/>
              <a:buChar char="v"/>
            </a:pPr>
            <a:r>
              <a:rPr lang="en-US" altLang="en-US" sz="2800" dirty="0" smtClean="0"/>
              <a:t>Courage (core human virtue) comprising the following strengths:</a:t>
            </a:r>
          </a:p>
          <a:p>
            <a:pPr lvl="1">
              <a:buFont typeface="Wingdings" panose="05000000000000000000" pitchFamily="2" charset="2"/>
              <a:buChar char="v"/>
            </a:pPr>
            <a:r>
              <a:rPr lang="en-US" altLang="en-US" dirty="0" smtClean="0"/>
              <a:t>Valor</a:t>
            </a:r>
          </a:p>
          <a:p>
            <a:pPr lvl="2">
              <a:buFont typeface="Wingdings" panose="05000000000000000000" pitchFamily="2" charset="2"/>
              <a:buChar char="v"/>
            </a:pPr>
            <a:r>
              <a:rPr lang="en-US" altLang="en-US" dirty="0" smtClean="0"/>
              <a:t>Taking physical, intellectual, and emotional stances in the face of danger</a:t>
            </a:r>
          </a:p>
          <a:p>
            <a:pPr lvl="1">
              <a:buFont typeface="Wingdings" panose="05000000000000000000" pitchFamily="2" charset="2"/>
              <a:buChar char="v"/>
            </a:pPr>
            <a:r>
              <a:rPr lang="en-US" altLang="en-US" dirty="0" smtClean="0"/>
              <a:t>Authenticity </a:t>
            </a:r>
            <a:r>
              <a:rPr lang="en-US" altLang="en-US" dirty="0" smtClean="0">
                <a:hlinkClick r:id="rId2"/>
              </a:rPr>
              <a:t>This Is Me song</a:t>
            </a:r>
            <a:r>
              <a:rPr lang="en-US" altLang="en-US" dirty="0" smtClean="0"/>
              <a:t>  </a:t>
            </a:r>
          </a:p>
          <a:p>
            <a:pPr lvl="2">
              <a:buFont typeface="Wingdings" panose="05000000000000000000" pitchFamily="2" charset="2"/>
              <a:buChar char="v"/>
            </a:pPr>
            <a:r>
              <a:rPr lang="en-US" altLang="en-US" dirty="0" smtClean="0"/>
              <a:t>Representing self to others and self in sincere fashion</a:t>
            </a:r>
          </a:p>
          <a:p>
            <a:pPr lvl="1">
              <a:buFont typeface="Wingdings" panose="05000000000000000000" pitchFamily="2" charset="2"/>
              <a:buChar char="v"/>
            </a:pPr>
            <a:r>
              <a:rPr lang="en-US" altLang="en-US" dirty="0" smtClean="0"/>
              <a:t>Enthusiasm/zest</a:t>
            </a:r>
          </a:p>
          <a:p>
            <a:pPr lvl="2">
              <a:buFont typeface="Wingdings" panose="05000000000000000000" pitchFamily="2" charset="2"/>
              <a:buChar char="v"/>
            </a:pPr>
            <a:r>
              <a:rPr lang="en-US" altLang="en-US" dirty="0" smtClean="0"/>
              <a:t>Thriving/having sense of vitality in challenging situation</a:t>
            </a:r>
          </a:p>
          <a:p>
            <a:pPr lvl="1">
              <a:buFont typeface="Wingdings" panose="05000000000000000000" pitchFamily="2" charset="2"/>
              <a:buChar char="v"/>
            </a:pPr>
            <a:r>
              <a:rPr lang="en-US" altLang="en-US" dirty="0" smtClean="0"/>
              <a:t>Industry/perseverance</a:t>
            </a:r>
          </a:p>
          <a:p>
            <a:pPr lvl="2">
              <a:buFont typeface="Wingdings" panose="05000000000000000000" pitchFamily="2" charset="2"/>
              <a:buChar char="v"/>
            </a:pPr>
            <a:r>
              <a:rPr lang="en-US" altLang="en-US" dirty="0" smtClean="0"/>
              <a:t>Undertaking challenges and tasks and finishing them</a:t>
            </a:r>
          </a:p>
        </p:txBody>
      </p:sp>
      <p:sp>
        <p:nvSpPr>
          <p:cNvPr id="4" name="Footer Placeholder 3"/>
          <p:cNvSpPr>
            <a:spLocks noGrp="1"/>
          </p:cNvSpPr>
          <p:nvPr>
            <p:ph type="ftr" sz="quarter" idx="11"/>
          </p:nvPr>
        </p:nvSpPr>
        <p:spPr/>
        <p:txBody>
          <a:bodyPr/>
          <a:lstStyle/>
          <a:p>
            <a:pPr>
              <a:defRPr/>
            </a:pPr>
            <a:r>
              <a:rPr lang="en-US" altLang="en-US" smtClean="0"/>
              <a:t>Positive Psychology: The Scientific and Practical Explorations of Human Strengths © 2014 SAGE</a:t>
            </a:r>
            <a:endParaRPr lang="en-US" altLang="en-US"/>
          </a:p>
        </p:txBody>
      </p:sp>
    </p:spTree>
    <p:extLst>
      <p:ext uri="{BB962C8B-B14F-4D97-AF65-F5344CB8AC3E}">
        <p14:creationId xmlns:p14="http://schemas.microsoft.com/office/powerpoint/2010/main" val="646524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49826" y="457200"/>
            <a:ext cx="8229600" cy="1143000"/>
          </a:xfrm>
        </p:spPr>
        <p:txBody>
          <a:bodyPr/>
          <a:lstStyle/>
          <a:p>
            <a:r>
              <a:rPr lang="en-US" altLang="en-US" dirty="0" smtClean="0"/>
              <a:t>Implicit Theories of Courage</a:t>
            </a:r>
          </a:p>
        </p:txBody>
      </p:sp>
      <p:sp>
        <p:nvSpPr>
          <p:cNvPr id="38915" name="Content Placeholder 2"/>
          <p:cNvSpPr>
            <a:spLocks noGrp="1"/>
          </p:cNvSpPr>
          <p:nvPr>
            <p:ph idx="1"/>
          </p:nvPr>
        </p:nvSpPr>
        <p:spPr>
          <a:xfrm>
            <a:off x="457200" y="1447799"/>
            <a:ext cx="8229600" cy="4683125"/>
          </a:xfrm>
        </p:spPr>
        <p:txBody>
          <a:bodyPr>
            <a:normAutofit lnSpcReduction="10000"/>
          </a:bodyPr>
          <a:lstStyle/>
          <a:p>
            <a:r>
              <a:rPr lang="en-US" altLang="en-US" dirty="0" smtClean="0"/>
              <a:t>Physical Courage</a:t>
            </a:r>
          </a:p>
          <a:p>
            <a:pPr lvl="1"/>
            <a:r>
              <a:rPr lang="en-US" altLang="en-US" dirty="0" smtClean="0"/>
              <a:t>Maintain societal goals by using physical behavior in the pursuit of socially valued goals</a:t>
            </a:r>
          </a:p>
          <a:p>
            <a:r>
              <a:rPr lang="en-US" altLang="en-US" dirty="0" smtClean="0"/>
              <a:t>Moral Courage</a:t>
            </a:r>
          </a:p>
          <a:p>
            <a:pPr lvl="1"/>
            <a:r>
              <a:rPr lang="en-US" altLang="en-US" dirty="0" smtClean="0"/>
              <a:t>Behavioral expression of authenticity in the face of the discomfort of dissention, disapproval, or rejection</a:t>
            </a:r>
          </a:p>
          <a:p>
            <a:r>
              <a:rPr lang="en-US" altLang="en-US" dirty="0" smtClean="0"/>
              <a:t>Vital Courage</a:t>
            </a:r>
          </a:p>
          <a:p>
            <a:pPr lvl="1"/>
            <a:r>
              <a:rPr lang="en-US" altLang="en-US" dirty="0" smtClean="0"/>
              <a:t>Perseverance through disease or disability even when outcome is ambiguous</a:t>
            </a:r>
          </a:p>
        </p:txBody>
      </p:sp>
      <p:sp>
        <p:nvSpPr>
          <p:cNvPr id="4" name="Footer Placeholder 3"/>
          <p:cNvSpPr>
            <a:spLocks noGrp="1"/>
          </p:cNvSpPr>
          <p:nvPr>
            <p:ph type="ftr" sz="quarter" idx="11"/>
          </p:nvPr>
        </p:nvSpPr>
        <p:spPr/>
        <p:txBody>
          <a:bodyPr/>
          <a:lstStyle/>
          <a:p>
            <a:pPr>
              <a:defRPr/>
            </a:pPr>
            <a:r>
              <a:rPr lang="en-US" altLang="en-US" smtClean="0"/>
              <a:t>Positive Psychology: The Scientific and Practical Explorations of Human Strengths © 2014 SAGE</a:t>
            </a:r>
            <a:endParaRPr lang="en-US" altLang="en-US"/>
          </a:p>
        </p:txBody>
      </p:sp>
    </p:spTree>
    <p:extLst>
      <p:ext uri="{BB962C8B-B14F-4D97-AF65-F5344CB8AC3E}">
        <p14:creationId xmlns:p14="http://schemas.microsoft.com/office/powerpoint/2010/main" val="1527696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algn="ctr"/>
            <a:r>
              <a:rPr lang="en-US" altLang="en-US" smtClean="0"/>
              <a:t>Implicit Theories of Courage</a:t>
            </a:r>
          </a:p>
        </p:txBody>
      </p:sp>
      <p:sp>
        <p:nvSpPr>
          <p:cNvPr id="39939" name="Content Placeholder 2"/>
          <p:cNvSpPr>
            <a:spLocks noGrp="1"/>
          </p:cNvSpPr>
          <p:nvPr>
            <p:ph idx="1"/>
          </p:nvPr>
        </p:nvSpPr>
        <p:spPr>
          <a:xfrm>
            <a:off x="381000" y="1260475"/>
            <a:ext cx="8686800" cy="4530725"/>
          </a:xfrm>
        </p:spPr>
        <p:txBody>
          <a:bodyPr/>
          <a:lstStyle/>
          <a:p>
            <a:pPr algn="ctr">
              <a:buFont typeface="Wingdings" panose="05000000000000000000" pitchFamily="2" charset="2"/>
              <a:buNone/>
            </a:pPr>
            <a:endParaRPr lang="en-US" altLang="en-US" sz="3600" smtClean="0"/>
          </a:p>
          <a:p>
            <a:pPr algn="ctr">
              <a:buFont typeface="Wingdings" panose="05000000000000000000" pitchFamily="2" charset="2"/>
              <a:buNone/>
            </a:pPr>
            <a:endParaRPr lang="en-US" altLang="en-US" sz="3600" smtClean="0"/>
          </a:p>
          <a:p>
            <a:pPr algn="ctr">
              <a:buFont typeface="Wingdings" panose="05000000000000000000" pitchFamily="2" charset="2"/>
              <a:buNone/>
            </a:pPr>
            <a:endParaRPr lang="en-US" altLang="en-US" sz="3600" smtClean="0"/>
          </a:p>
          <a:p>
            <a:pPr>
              <a:buFont typeface="Wingdings" panose="05000000000000000000" pitchFamily="2" charset="2"/>
              <a:buNone/>
            </a:pPr>
            <a:r>
              <a:rPr lang="en-US" altLang="en-US" sz="3600" smtClean="0"/>
              <a:t>		</a:t>
            </a:r>
          </a:p>
          <a:p>
            <a:pPr>
              <a:lnSpc>
                <a:spcPct val="200000"/>
              </a:lnSpc>
              <a:buFont typeface="Wingdings" panose="05000000000000000000" pitchFamily="2" charset="2"/>
              <a:buChar char="v"/>
            </a:pPr>
            <a:endParaRPr lang="en-US" altLang="en-US" sz="3200" smtClean="0"/>
          </a:p>
        </p:txBody>
      </p:sp>
      <p:sp>
        <p:nvSpPr>
          <p:cNvPr id="4" name="Footer Placeholder 3"/>
          <p:cNvSpPr>
            <a:spLocks noGrp="1"/>
          </p:cNvSpPr>
          <p:nvPr>
            <p:ph type="ftr" sz="quarter" idx="11"/>
          </p:nvPr>
        </p:nvSpPr>
        <p:spPr>
          <a:xfrm>
            <a:off x="2819400" y="6248400"/>
            <a:ext cx="3200400" cy="457200"/>
          </a:xfrm>
        </p:spPr>
        <p:txBody>
          <a:bodyPr/>
          <a:lstStyle/>
          <a:p>
            <a:pPr>
              <a:defRPr/>
            </a:pPr>
            <a:r>
              <a:rPr lang="en-US" altLang="en-US" smtClean="0"/>
              <a:t>Positive Psychology: The Scientific and Practical Explorations of Human Strengths © 2014 SAGE</a:t>
            </a:r>
            <a:endParaRPr lang="en-US" altLang="en-US"/>
          </a:p>
        </p:txBody>
      </p:sp>
      <p:pic>
        <p:nvPicPr>
          <p:cNvPr id="3994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90600"/>
            <a:ext cx="6934200" cy="516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63591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algn="ctr"/>
            <a:r>
              <a:rPr lang="en-US" altLang="en-US" smtClean="0"/>
              <a:t>Physical Courage</a:t>
            </a:r>
          </a:p>
        </p:txBody>
      </p:sp>
      <p:sp>
        <p:nvSpPr>
          <p:cNvPr id="29699" name="Content Placeholder 2"/>
          <p:cNvSpPr>
            <a:spLocks noGrp="1"/>
          </p:cNvSpPr>
          <p:nvPr>
            <p:ph idx="1"/>
          </p:nvPr>
        </p:nvSpPr>
        <p:spPr/>
        <p:txBody>
          <a:bodyPr/>
          <a:lstStyle/>
          <a:p>
            <a:pPr>
              <a:spcBef>
                <a:spcPts val="0"/>
              </a:spcBef>
              <a:buFont typeface="Wingdings" panose="05000000000000000000" pitchFamily="2" charset="2"/>
              <a:buChar char="v"/>
              <a:defRPr/>
            </a:pPr>
            <a:r>
              <a:rPr lang="en-US" altLang="en-US" dirty="0" smtClean="0"/>
              <a:t>Capt. </a:t>
            </a:r>
            <a:r>
              <a:rPr lang="en-US" altLang="en-US" dirty="0" err="1" smtClean="0"/>
              <a:t>Sullenberger</a:t>
            </a:r>
            <a:r>
              <a:rPr lang="en-US" altLang="en-US" dirty="0" smtClean="0"/>
              <a:t> and the “Miracle</a:t>
            </a:r>
          </a:p>
          <a:p>
            <a:pPr marL="0" indent="0">
              <a:spcBef>
                <a:spcPts val="0"/>
              </a:spcBef>
              <a:buFont typeface="Wingdings" panose="05000000000000000000" pitchFamily="2" charset="2"/>
              <a:buNone/>
              <a:defRPr/>
            </a:pPr>
            <a:r>
              <a:rPr lang="en-US" altLang="en-US" dirty="0" smtClean="0"/>
              <a:t> on the Hudson” (2009)</a:t>
            </a:r>
          </a:p>
          <a:p>
            <a:pPr marL="0" indent="0">
              <a:spcBef>
                <a:spcPts val="0"/>
              </a:spcBef>
              <a:buFont typeface="Wingdings" panose="05000000000000000000" pitchFamily="2" charset="2"/>
              <a:buNone/>
              <a:defRPr/>
            </a:pPr>
            <a:r>
              <a:rPr lang="en-US" altLang="en-US" dirty="0" smtClean="0">
                <a:hlinkClick r:id="rId2"/>
              </a:rPr>
              <a:t>Interview 5 years later</a:t>
            </a:r>
            <a:r>
              <a:rPr lang="en-US" altLang="en-US" dirty="0" smtClean="0"/>
              <a:t> </a:t>
            </a:r>
          </a:p>
        </p:txBody>
      </p:sp>
      <p:sp>
        <p:nvSpPr>
          <p:cNvPr id="4" name="Footer Placeholder 3"/>
          <p:cNvSpPr>
            <a:spLocks noGrp="1"/>
          </p:cNvSpPr>
          <p:nvPr>
            <p:ph type="ftr" sz="quarter" idx="11"/>
          </p:nvPr>
        </p:nvSpPr>
        <p:spPr/>
        <p:txBody>
          <a:bodyPr/>
          <a:lstStyle/>
          <a:p>
            <a:pPr>
              <a:defRPr/>
            </a:pPr>
            <a:r>
              <a:rPr lang="en-US" altLang="en-US" dirty="0" smtClean="0"/>
              <a:t>Positive Psychology: The Scientific and Practical Explorations of Human Strengths © 2014 SAGE</a:t>
            </a:r>
            <a:endParaRPr lang="en-US" altLang="en-US" dirty="0"/>
          </a:p>
        </p:txBody>
      </p:sp>
      <p:pic>
        <p:nvPicPr>
          <p:cNvPr id="41989" name="Picture 6" descr="Flying Less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590800"/>
            <a:ext cx="1905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8725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p:txBody>
          <a:bodyPr>
            <a:normAutofit fontScale="92500"/>
          </a:bodyPr>
          <a:lstStyle/>
          <a:p>
            <a:pPr marL="0" indent="0">
              <a:buNone/>
            </a:pPr>
            <a:r>
              <a:rPr lang="en-US" dirty="0"/>
              <a:t>Preliminary wisdom about Wisdom </a:t>
            </a:r>
            <a:endParaRPr lang="en-US" dirty="0" smtClean="0"/>
          </a:p>
          <a:p>
            <a:r>
              <a:rPr lang="en-US" dirty="0" smtClean="0"/>
              <a:t>Wink </a:t>
            </a:r>
            <a:r>
              <a:rPr lang="en-US" dirty="0"/>
              <a:t>and </a:t>
            </a:r>
            <a:r>
              <a:rPr lang="en-US" dirty="0" err="1" smtClean="0"/>
              <a:t>Helson’s</a:t>
            </a:r>
            <a:r>
              <a:rPr lang="en-US" dirty="0" smtClean="0"/>
              <a:t> two </a:t>
            </a:r>
            <a:r>
              <a:rPr lang="en-US" dirty="0"/>
              <a:t>forms of </a:t>
            </a:r>
            <a:r>
              <a:rPr lang="en-US" dirty="0" smtClean="0"/>
              <a:t>wisdom</a:t>
            </a:r>
          </a:p>
          <a:p>
            <a:pPr lvl="1"/>
            <a:r>
              <a:rPr lang="en-US" dirty="0" smtClean="0"/>
              <a:t>Practical wisdom (good interpersonal skills, clarity of thinking, greater tolerance, generativity)</a:t>
            </a:r>
          </a:p>
          <a:p>
            <a:pPr lvl="1"/>
            <a:r>
              <a:rPr lang="en-US" dirty="0" smtClean="0"/>
              <a:t>Transcendental wisdom (deals with limits of knowledge, rich complexity of the human experience, sense of transcending the personal and individual aspects of human experience)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39067855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838200"/>
            <a:ext cx="6019800" cy="1143000"/>
          </a:xfrm>
        </p:spPr>
        <p:txBody>
          <a:bodyPr/>
          <a:lstStyle/>
          <a:p>
            <a:pPr algn="ctr"/>
            <a:r>
              <a:rPr lang="en-US" altLang="en-US" sz="4400" smtClean="0"/>
              <a:t>Moral Courage</a:t>
            </a:r>
          </a:p>
        </p:txBody>
      </p:sp>
      <p:sp>
        <p:nvSpPr>
          <p:cNvPr id="43011" name="Content Placeholder 2"/>
          <p:cNvSpPr>
            <a:spLocks noGrp="1"/>
          </p:cNvSpPr>
          <p:nvPr>
            <p:ph idx="1"/>
          </p:nvPr>
        </p:nvSpPr>
        <p:spPr/>
        <p:txBody>
          <a:bodyPr/>
          <a:lstStyle/>
          <a:p>
            <a:pPr>
              <a:buFont typeface="Wingdings" panose="05000000000000000000" pitchFamily="2" charset="2"/>
              <a:buChar char="v"/>
            </a:pPr>
            <a:r>
              <a:rPr lang="en-US" altLang="en-US" sz="1800" smtClean="0"/>
              <a:t>Malala Yousafzai</a:t>
            </a:r>
          </a:p>
        </p:txBody>
      </p:sp>
      <p:sp>
        <p:nvSpPr>
          <p:cNvPr id="4" name="Footer Placeholder 3"/>
          <p:cNvSpPr>
            <a:spLocks noGrp="1"/>
          </p:cNvSpPr>
          <p:nvPr>
            <p:ph type="ftr" sz="quarter" idx="11"/>
          </p:nvPr>
        </p:nvSpPr>
        <p:spPr/>
        <p:txBody>
          <a:bodyPr/>
          <a:lstStyle/>
          <a:p>
            <a:pPr>
              <a:defRPr/>
            </a:pPr>
            <a:r>
              <a:rPr lang="en-US" altLang="en-US" smtClean="0"/>
              <a:t>Positive Psychology: The Scientific and Practical Explorations of Human Strengths © 2014 SAGE</a:t>
            </a:r>
            <a:endParaRPr lang="en-US" altLang="en-US"/>
          </a:p>
        </p:txBody>
      </p:sp>
      <p:pic>
        <p:nvPicPr>
          <p:cNvPr id="43013" name="Picture 6" descr="JFK Official portra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3352800"/>
            <a:ext cx="22193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8" descr="Malala Yousafzai Opens Birmingham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1905000"/>
            <a:ext cx="274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10" descr="https://sp.yimg.com/ib/th?id=HN.608041995159929822&amp;pid=15.1&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6025" y="3048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841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47368" y="609600"/>
            <a:ext cx="8229600" cy="1143000"/>
          </a:xfrm>
        </p:spPr>
        <p:txBody>
          <a:bodyPr/>
          <a:lstStyle/>
          <a:p>
            <a:r>
              <a:rPr lang="en-US" altLang="en-US" dirty="0" smtClean="0"/>
              <a:t>Moral Courage</a:t>
            </a:r>
          </a:p>
        </p:txBody>
      </p:sp>
      <p:sp>
        <p:nvSpPr>
          <p:cNvPr id="44035" name="Content Placeholder 2"/>
          <p:cNvSpPr>
            <a:spLocks noGrp="1"/>
          </p:cNvSpPr>
          <p:nvPr>
            <p:ph idx="1"/>
          </p:nvPr>
        </p:nvSpPr>
        <p:spPr>
          <a:xfrm>
            <a:off x="457200" y="2286000"/>
            <a:ext cx="4572000" cy="2857500"/>
          </a:xfrm>
        </p:spPr>
        <p:txBody>
          <a:bodyPr>
            <a:normAutofit fontScale="85000" lnSpcReduction="20000"/>
          </a:bodyPr>
          <a:lstStyle/>
          <a:p>
            <a:r>
              <a:rPr lang="en-US" altLang="en-US" sz="2400" dirty="0" smtClean="0"/>
              <a:t>Moral courage is “Standing up for values…the willingness to take a tough stand for right in the face of danger…the courage to do the right thing…the quality of mind and spirit than enables one to face up to ethical challenges firmly and confidently without flinching or retreating” (Kidder, 2006, p.72)</a:t>
            </a:r>
          </a:p>
          <a:p>
            <a:pPr lvl="1"/>
            <a:r>
              <a:rPr lang="en-US" altLang="en-US" sz="2000" dirty="0" smtClean="0"/>
              <a:t>Kidder directs the Institute of Global Ethics</a:t>
            </a:r>
          </a:p>
        </p:txBody>
      </p:sp>
      <p:pic>
        <p:nvPicPr>
          <p:cNvPr id="4403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844675"/>
            <a:ext cx="3563938"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516926"/>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fontScale="90000"/>
          </a:bodyPr>
          <a:lstStyle/>
          <a:p>
            <a:r>
              <a:rPr lang="en-US" altLang="en-US" smtClean="0"/>
              <a:t>Kidder Moral Courage: 3 Components</a:t>
            </a:r>
          </a:p>
        </p:txBody>
      </p:sp>
      <p:sp>
        <p:nvSpPr>
          <p:cNvPr id="3" name="Content Placeholder 2"/>
          <p:cNvSpPr>
            <a:spLocks noGrp="1"/>
          </p:cNvSpPr>
          <p:nvPr>
            <p:ph idx="1"/>
          </p:nvPr>
        </p:nvSpPr>
        <p:spPr>
          <a:xfrm>
            <a:off x="1066800" y="2057400"/>
            <a:ext cx="4800600" cy="4648200"/>
          </a:xfrm>
        </p:spPr>
        <p:txBody>
          <a:bodyPr>
            <a:normAutofit fontScale="70000" lnSpcReduction="20000"/>
          </a:bodyPr>
          <a:lstStyle/>
          <a:p>
            <a:pPr>
              <a:defRPr/>
            </a:pPr>
            <a:r>
              <a:rPr lang="en-US" dirty="0" smtClean="0"/>
              <a:t>Commit to core set of moral values and principles</a:t>
            </a:r>
          </a:p>
          <a:p>
            <a:pPr>
              <a:defRPr/>
            </a:pPr>
            <a:r>
              <a:rPr lang="en-US" dirty="0" smtClean="0"/>
              <a:t>Recognize we are likely to experience and face danger by standing up for these principles</a:t>
            </a:r>
          </a:p>
          <a:p>
            <a:pPr lvl="1">
              <a:defRPr/>
            </a:pPr>
            <a:r>
              <a:rPr lang="en-US" dirty="0" smtClean="0"/>
              <a:t>Physical threat, loss, rejection, shame, or disappointment</a:t>
            </a:r>
          </a:p>
          <a:p>
            <a:pPr>
              <a:defRPr/>
            </a:pPr>
            <a:r>
              <a:rPr lang="en-US" dirty="0" smtClean="0"/>
              <a:t>Must be willing to endure that danger and continue to do what we know is right, even if it means loss, disapproval, or shame</a:t>
            </a:r>
          </a:p>
          <a:p>
            <a:pPr lvl="1">
              <a:defRPr/>
            </a:pPr>
            <a:r>
              <a:rPr lang="en-US" dirty="0" smtClean="0"/>
              <a:t>Dr. </a:t>
            </a:r>
            <a:r>
              <a:rPr lang="en-US" dirty="0"/>
              <a:t>Jack Kevorkian, publicly </a:t>
            </a:r>
            <a:r>
              <a:rPr lang="en-US" dirty="0" smtClean="0"/>
              <a:t>championed </a:t>
            </a:r>
            <a:r>
              <a:rPr lang="en-US" dirty="0"/>
              <a:t>a terminal patient's right to die via physician-assisted suicide</a:t>
            </a:r>
          </a:p>
        </p:txBody>
      </p:sp>
      <p:pic>
        <p:nvPicPr>
          <p:cNvPr id="4506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104280"/>
            <a:ext cx="228416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888" y="4592638"/>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624836"/>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algn="ctr"/>
            <a:r>
              <a:rPr lang="en-US" altLang="en-US" smtClean="0"/>
              <a:t>Vital Courage</a:t>
            </a:r>
          </a:p>
        </p:txBody>
      </p:sp>
      <p:sp>
        <p:nvSpPr>
          <p:cNvPr id="46083" name="Content Placeholder 2"/>
          <p:cNvSpPr>
            <a:spLocks noGrp="1"/>
          </p:cNvSpPr>
          <p:nvPr>
            <p:ph idx="1"/>
          </p:nvPr>
        </p:nvSpPr>
        <p:spPr/>
        <p:txBody>
          <a:bodyPr/>
          <a:lstStyle/>
          <a:p>
            <a:pPr>
              <a:buFont typeface="Wingdings" panose="05000000000000000000" pitchFamily="2" charset="2"/>
              <a:buChar char="v"/>
            </a:pPr>
            <a:r>
              <a:rPr lang="en-US" altLang="en-US" smtClean="0"/>
              <a:t>Physicians, nurses, and other health professionals</a:t>
            </a:r>
          </a:p>
          <a:p>
            <a:pPr>
              <a:buFont typeface="Wingdings" panose="05000000000000000000" pitchFamily="2" charset="2"/>
              <a:buChar char="v"/>
            </a:pPr>
            <a:r>
              <a:rPr lang="en-US" altLang="en-US" smtClean="0"/>
              <a:t>Chronically ill adolescents</a:t>
            </a:r>
          </a:p>
          <a:p>
            <a:pPr>
              <a:buFont typeface="Wingdings" panose="05000000000000000000" pitchFamily="2" charset="2"/>
              <a:buChar char="v"/>
            </a:pPr>
            <a:r>
              <a:rPr lang="en-US" altLang="en-US" smtClean="0"/>
              <a:t>Case study: Army veteran Melissa Stockwell</a:t>
            </a:r>
          </a:p>
        </p:txBody>
      </p:sp>
      <p:sp>
        <p:nvSpPr>
          <p:cNvPr id="4" name="Footer Placeholder 3"/>
          <p:cNvSpPr>
            <a:spLocks noGrp="1"/>
          </p:cNvSpPr>
          <p:nvPr>
            <p:ph type="ftr" sz="quarter" idx="11"/>
          </p:nvPr>
        </p:nvSpPr>
        <p:spPr/>
        <p:txBody>
          <a:bodyPr/>
          <a:lstStyle/>
          <a:p>
            <a:pPr>
              <a:defRPr/>
            </a:pPr>
            <a:r>
              <a:rPr lang="en-US" altLang="en-US" smtClean="0"/>
              <a:t>Positive Psychology: The Scientific and Practical Explorations of Human Strengths © 2014 SAGE</a:t>
            </a:r>
            <a:endParaRPr lang="en-US" altLang="en-US"/>
          </a:p>
        </p:txBody>
      </p:sp>
      <p:pic>
        <p:nvPicPr>
          <p:cNvPr id="46085" name="Picture 6" descr="https://sp.yimg.com/ib/th?id=HN.608009602518288121&amp;pid=15.1&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4572000"/>
            <a:ext cx="28575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0512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838200"/>
            <a:ext cx="6629400" cy="1143000"/>
          </a:xfrm>
        </p:spPr>
        <p:txBody>
          <a:bodyPr/>
          <a:lstStyle/>
          <a:p>
            <a:r>
              <a:rPr lang="en-US" altLang="en-US" dirty="0" smtClean="0"/>
              <a:t>Melissa </a:t>
            </a:r>
            <a:r>
              <a:rPr lang="en-US" altLang="en-US" dirty="0" err="1" smtClean="0"/>
              <a:t>Stockwell</a:t>
            </a:r>
            <a:endParaRPr lang="en-US" altLang="en-US" dirty="0" smtClean="0"/>
          </a:p>
        </p:txBody>
      </p:sp>
      <p:sp>
        <p:nvSpPr>
          <p:cNvPr id="3" name="Content Placeholder 2"/>
          <p:cNvSpPr>
            <a:spLocks noGrp="1"/>
          </p:cNvSpPr>
          <p:nvPr>
            <p:ph idx="1"/>
          </p:nvPr>
        </p:nvSpPr>
        <p:spPr>
          <a:xfrm>
            <a:off x="457200" y="2057400"/>
            <a:ext cx="8229600" cy="4073525"/>
          </a:xfrm>
        </p:spPr>
        <p:txBody>
          <a:bodyPr>
            <a:normAutofit lnSpcReduction="10000"/>
          </a:bodyPr>
          <a:lstStyle/>
          <a:p>
            <a:pPr>
              <a:defRPr/>
            </a:pPr>
            <a:r>
              <a:rPr lang="en-US" dirty="0" smtClean="0">
                <a:hlinkClick r:id="rId2"/>
              </a:rPr>
              <a:t>Melissa </a:t>
            </a:r>
            <a:r>
              <a:rPr lang="en-US" dirty="0" err="1" smtClean="0">
                <a:hlinkClick r:id="rId2"/>
              </a:rPr>
              <a:t>Stockwell</a:t>
            </a:r>
            <a:endParaRPr lang="en-US" dirty="0" smtClean="0"/>
          </a:p>
          <a:p>
            <a:pPr>
              <a:defRPr/>
            </a:pPr>
            <a:r>
              <a:rPr lang="en-US" dirty="0" smtClean="0">
                <a:hlinkClick r:id="rId3"/>
              </a:rPr>
              <a:t>Interview</a:t>
            </a:r>
            <a:r>
              <a:rPr lang="en-US" dirty="0" smtClean="0"/>
              <a:t> </a:t>
            </a:r>
          </a:p>
          <a:p>
            <a:pPr>
              <a:defRPr/>
            </a:pPr>
            <a:r>
              <a:rPr lang="en-US" dirty="0" smtClean="0"/>
              <a:t>Her initial thoughts after waking up in the ER in Iraq after a roadside bomb took her leg was being thankful to have her life</a:t>
            </a:r>
          </a:p>
          <a:p>
            <a:pPr>
              <a:defRPr/>
            </a:pPr>
            <a:r>
              <a:rPr lang="en-US" dirty="0" smtClean="0"/>
              <a:t>When she got to Walter Reed Army Medical Center she thought she was one of the lucky ones</a:t>
            </a:r>
          </a:p>
          <a:p>
            <a:pPr marL="0" indent="0">
              <a:buFont typeface="Wingdings" panose="05000000000000000000" pitchFamily="2" charset="2"/>
              <a:buNone/>
              <a:defRPr/>
            </a:pPr>
            <a:endParaRPr lang="en-US" dirty="0"/>
          </a:p>
        </p:txBody>
      </p:sp>
      <p:sp>
        <p:nvSpPr>
          <p:cNvPr id="4" name="Footer Placeholder 3"/>
          <p:cNvSpPr>
            <a:spLocks noGrp="1"/>
          </p:cNvSpPr>
          <p:nvPr>
            <p:ph type="ftr" sz="quarter" idx="11"/>
          </p:nvPr>
        </p:nvSpPr>
        <p:spPr/>
        <p:txBody>
          <a:bodyPr/>
          <a:lstStyle/>
          <a:p>
            <a:pPr>
              <a:defRPr/>
            </a:pPr>
            <a:r>
              <a:rPr lang="en-US" altLang="en-US" smtClean="0"/>
              <a:t>Positive Psychology: The Scientific and Practical Explorations of Human Strengths © 2014 SAGE</a:t>
            </a:r>
            <a:endParaRPr lang="en-US" altLang="en-US"/>
          </a:p>
        </p:txBody>
      </p:sp>
      <p:pic>
        <p:nvPicPr>
          <p:cNvPr id="47109" name="Picture 8" descr="https://sp.yimg.com/ib/th?id=HN.608022624855263930&amp;pid=15.1&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04800"/>
            <a:ext cx="15906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0592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algn="ctr"/>
            <a:r>
              <a:rPr lang="en-US" altLang="en-US" smtClean="0"/>
              <a:t>Implicit Theories of Courage</a:t>
            </a:r>
          </a:p>
        </p:txBody>
      </p:sp>
      <p:sp>
        <p:nvSpPr>
          <p:cNvPr id="48131" name="Content Placeholder 2"/>
          <p:cNvSpPr>
            <a:spLocks noGrp="1"/>
          </p:cNvSpPr>
          <p:nvPr>
            <p:ph idx="1"/>
          </p:nvPr>
        </p:nvSpPr>
        <p:spPr>
          <a:xfrm>
            <a:off x="381000" y="1981200"/>
            <a:ext cx="8686800" cy="3810000"/>
          </a:xfrm>
        </p:spPr>
        <p:txBody>
          <a:bodyPr>
            <a:normAutofit fontScale="92500" lnSpcReduction="10000"/>
          </a:bodyPr>
          <a:lstStyle/>
          <a:p>
            <a:pPr>
              <a:buFont typeface="Wingdings" panose="05000000000000000000" pitchFamily="2" charset="2"/>
              <a:buChar char="v"/>
            </a:pPr>
            <a:r>
              <a:rPr lang="en-US" altLang="en-US" sz="3600" dirty="0" smtClean="0"/>
              <a:t>Putman (1997)</a:t>
            </a:r>
          </a:p>
          <a:p>
            <a:pPr>
              <a:buFont typeface="Wingdings" panose="05000000000000000000" pitchFamily="2" charset="2"/>
              <a:buNone/>
            </a:pPr>
            <a:r>
              <a:rPr lang="en-US" altLang="en-US" sz="3600" dirty="0" smtClean="0"/>
              <a:t>		- Psychological courage:</a:t>
            </a:r>
          </a:p>
          <a:p>
            <a:pPr>
              <a:buFont typeface="Wingdings" panose="05000000000000000000" pitchFamily="2" charset="2"/>
              <a:buNone/>
            </a:pPr>
            <a:endParaRPr lang="en-US" altLang="en-US" sz="1400" dirty="0" smtClean="0"/>
          </a:p>
          <a:p>
            <a:pPr>
              <a:spcBef>
                <a:spcPct val="0"/>
              </a:spcBef>
              <a:buFont typeface="Arial" panose="020B0604020202020204" pitchFamily="34" charset="0"/>
              <a:buChar char="•"/>
            </a:pPr>
            <a:r>
              <a:rPr lang="en-US" altLang="en-US" sz="2800" dirty="0" smtClean="0"/>
              <a:t>strength in facing one’s destructive habits</a:t>
            </a:r>
          </a:p>
          <a:p>
            <a:pPr>
              <a:spcBef>
                <a:spcPct val="0"/>
              </a:spcBef>
              <a:buFont typeface="Arial" panose="020B0604020202020204" pitchFamily="34" charset="0"/>
              <a:buChar char="•"/>
            </a:pPr>
            <a:endParaRPr lang="en-US" altLang="en-US" sz="2800" dirty="0" smtClean="0"/>
          </a:p>
          <a:p>
            <a:pPr>
              <a:spcBef>
                <a:spcPct val="0"/>
              </a:spcBef>
              <a:buFont typeface="Arial" panose="020B0604020202020204" pitchFamily="34" charset="0"/>
              <a:buChar char="•"/>
            </a:pPr>
            <a:r>
              <a:rPr lang="en-US" altLang="en-US" sz="2800" dirty="0" smtClean="0"/>
              <a:t>a form of vital courage	</a:t>
            </a:r>
          </a:p>
          <a:p>
            <a:pPr>
              <a:spcBef>
                <a:spcPct val="0"/>
              </a:spcBef>
              <a:buFont typeface="Arial" panose="020B0604020202020204" pitchFamily="34" charset="0"/>
              <a:buChar char="•"/>
            </a:pPr>
            <a:endParaRPr lang="en-US" altLang="en-US" sz="2800" dirty="0" smtClean="0"/>
          </a:p>
          <a:p>
            <a:pPr>
              <a:spcBef>
                <a:spcPct val="0"/>
              </a:spcBef>
              <a:buFont typeface="Arial" panose="020B0604020202020204" pitchFamily="34" charset="0"/>
              <a:buChar char="•"/>
            </a:pPr>
            <a:r>
              <a:rPr lang="en-US" altLang="en-US" sz="2800" dirty="0" smtClean="0"/>
              <a:t>Paucity of training for psychological courage</a:t>
            </a:r>
            <a:r>
              <a:rPr lang="en-US" altLang="en-US" sz="3600" dirty="0" smtClean="0"/>
              <a:t>		</a:t>
            </a:r>
            <a:r>
              <a:rPr lang="en-US" altLang="en-US" sz="3200" dirty="0" smtClean="0"/>
              <a:t>		</a:t>
            </a:r>
          </a:p>
          <a:p>
            <a:pPr>
              <a:lnSpc>
                <a:spcPct val="200000"/>
              </a:lnSpc>
              <a:buFont typeface="Wingdings" panose="05000000000000000000" pitchFamily="2" charset="2"/>
              <a:buChar char="v"/>
            </a:pPr>
            <a:endParaRPr lang="en-US" altLang="en-US" sz="3200" dirty="0" smtClean="0"/>
          </a:p>
        </p:txBody>
      </p:sp>
      <p:sp>
        <p:nvSpPr>
          <p:cNvPr id="4" name="Footer Placeholder 3"/>
          <p:cNvSpPr>
            <a:spLocks noGrp="1"/>
          </p:cNvSpPr>
          <p:nvPr>
            <p:ph type="ftr" sz="quarter" idx="11"/>
          </p:nvPr>
        </p:nvSpPr>
        <p:spPr>
          <a:xfrm>
            <a:off x="2819400" y="6248400"/>
            <a:ext cx="3200400" cy="457200"/>
          </a:xfrm>
        </p:spPr>
        <p:txBody>
          <a:bodyPr/>
          <a:lstStyle/>
          <a:p>
            <a:pPr>
              <a:defRPr/>
            </a:pPr>
            <a:r>
              <a:rPr lang="en-US" altLang="en-US" smtClean="0"/>
              <a:t>Positive Psychology: The Scientific and Practical Explorations of Human Strengths © 2014 SAGE</a:t>
            </a:r>
            <a:endParaRPr lang="en-US" altLang="en-US"/>
          </a:p>
        </p:txBody>
      </p:sp>
    </p:spTree>
    <p:extLst>
      <p:ext uri="{BB962C8B-B14F-4D97-AF65-F5344CB8AC3E}">
        <p14:creationId xmlns:p14="http://schemas.microsoft.com/office/powerpoint/2010/main" val="26479860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normAutofit fontScale="90000"/>
          </a:bodyPr>
          <a:lstStyle/>
          <a:p>
            <a:r>
              <a:rPr lang="en-US" altLang="en-US" smtClean="0"/>
              <a:t>Empowering Women…sorry, not sorry</a:t>
            </a:r>
          </a:p>
        </p:txBody>
      </p:sp>
      <p:sp>
        <p:nvSpPr>
          <p:cNvPr id="50179" name="Content Placeholder 2"/>
          <p:cNvSpPr>
            <a:spLocks noGrp="1"/>
          </p:cNvSpPr>
          <p:nvPr>
            <p:ph idx="1"/>
          </p:nvPr>
        </p:nvSpPr>
        <p:spPr/>
        <p:txBody>
          <a:bodyPr/>
          <a:lstStyle/>
          <a:p>
            <a:r>
              <a:rPr lang="en-US" altLang="en-US" smtClean="0">
                <a:hlinkClick r:id="rId2"/>
              </a:rPr>
              <a:t>Pantene Sorry, Not Sorry Commercial</a:t>
            </a:r>
            <a:r>
              <a:rPr lang="en-US" altLang="en-US" smtClean="0"/>
              <a:t> </a:t>
            </a:r>
          </a:p>
        </p:txBody>
      </p:sp>
      <p:sp>
        <p:nvSpPr>
          <p:cNvPr id="4" name="Footer Placeholder 3"/>
          <p:cNvSpPr>
            <a:spLocks noGrp="1"/>
          </p:cNvSpPr>
          <p:nvPr>
            <p:ph type="ftr" sz="quarter" idx="11"/>
          </p:nvPr>
        </p:nvSpPr>
        <p:spPr/>
        <p:txBody>
          <a:bodyPr/>
          <a:lstStyle/>
          <a:p>
            <a:pPr>
              <a:defRPr/>
            </a:pPr>
            <a:r>
              <a:rPr lang="en-US" altLang="en-US" smtClean="0"/>
              <a:t>Positive Psychology: The Scientific and Practical Explorations of Human Strengths © 2014 SAGE</a:t>
            </a:r>
            <a:endParaRPr lang="en-US" altLang="en-US"/>
          </a:p>
        </p:txBody>
      </p:sp>
    </p:spTree>
    <p:extLst>
      <p:ext uri="{BB962C8B-B14F-4D97-AF65-F5344CB8AC3E}">
        <p14:creationId xmlns:p14="http://schemas.microsoft.com/office/powerpoint/2010/main" val="29810922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algn="ctr"/>
            <a:r>
              <a:rPr lang="en-US" altLang="en-US" smtClean="0"/>
              <a:t>Implicit Theories of Courage</a:t>
            </a:r>
          </a:p>
        </p:txBody>
      </p:sp>
      <p:sp>
        <p:nvSpPr>
          <p:cNvPr id="51203" name="Content Placeholder 2"/>
          <p:cNvSpPr>
            <a:spLocks noGrp="1"/>
          </p:cNvSpPr>
          <p:nvPr>
            <p:ph idx="1"/>
          </p:nvPr>
        </p:nvSpPr>
        <p:spPr>
          <a:xfrm>
            <a:off x="228600" y="2362200"/>
            <a:ext cx="8839200" cy="3429000"/>
          </a:xfrm>
        </p:spPr>
        <p:txBody>
          <a:bodyPr>
            <a:normAutofit fontScale="92500" lnSpcReduction="20000"/>
          </a:bodyPr>
          <a:lstStyle/>
          <a:p>
            <a:pPr>
              <a:buFont typeface="Wingdings" panose="05000000000000000000" pitchFamily="2" charset="2"/>
              <a:buChar char="v"/>
            </a:pPr>
            <a:r>
              <a:rPr lang="en-US" altLang="en-US" sz="3600" dirty="0" smtClean="0"/>
              <a:t>Greitemeyer and colleagues (2007)</a:t>
            </a:r>
          </a:p>
          <a:p>
            <a:pPr>
              <a:buFont typeface="Wingdings" panose="05000000000000000000" pitchFamily="2" charset="2"/>
              <a:buNone/>
            </a:pPr>
            <a:r>
              <a:rPr lang="en-US" altLang="en-US" sz="3600" dirty="0" smtClean="0"/>
              <a:t>		- Civil Courage:</a:t>
            </a:r>
          </a:p>
          <a:p>
            <a:pPr>
              <a:buFont typeface="Arial" panose="020B0604020202020204" pitchFamily="34" charset="0"/>
              <a:buChar char="•"/>
            </a:pPr>
            <a:r>
              <a:rPr lang="en-US" altLang="en-US" sz="3600" dirty="0" smtClean="0"/>
              <a:t>Brave behavior accompanied by anger and indignation that intends to enforce societal and ethical norms	</a:t>
            </a:r>
          </a:p>
          <a:p>
            <a:pPr>
              <a:buFont typeface="Arial" panose="020B0604020202020204" pitchFamily="34" charset="0"/>
              <a:buChar char="•"/>
            </a:pPr>
            <a:r>
              <a:rPr lang="en-US" altLang="en-US" sz="3600" dirty="0" smtClean="0"/>
              <a:t>Separate from altruism in that bodily harm is risked					</a:t>
            </a:r>
            <a:r>
              <a:rPr lang="en-US" altLang="en-US" sz="3200" dirty="0" smtClean="0"/>
              <a:t>		</a:t>
            </a:r>
          </a:p>
          <a:p>
            <a:pPr>
              <a:lnSpc>
                <a:spcPct val="200000"/>
              </a:lnSpc>
              <a:buFont typeface="Wingdings" panose="05000000000000000000" pitchFamily="2" charset="2"/>
              <a:buChar char="v"/>
            </a:pPr>
            <a:endParaRPr lang="en-US" altLang="en-US" sz="3200" dirty="0" smtClean="0"/>
          </a:p>
        </p:txBody>
      </p:sp>
      <p:sp>
        <p:nvSpPr>
          <p:cNvPr id="4" name="Footer Placeholder 3"/>
          <p:cNvSpPr>
            <a:spLocks noGrp="1"/>
          </p:cNvSpPr>
          <p:nvPr>
            <p:ph type="ftr" sz="quarter" idx="11"/>
          </p:nvPr>
        </p:nvSpPr>
        <p:spPr>
          <a:xfrm>
            <a:off x="2819400" y="6248400"/>
            <a:ext cx="3200400" cy="457200"/>
          </a:xfrm>
        </p:spPr>
        <p:txBody>
          <a:bodyPr/>
          <a:lstStyle/>
          <a:p>
            <a:pPr>
              <a:defRPr/>
            </a:pPr>
            <a:r>
              <a:rPr lang="en-US" altLang="en-US" smtClean="0"/>
              <a:t>Positive Psychology: The Scientific and Practical Explorations of Human Strengths © 2014 SAGE</a:t>
            </a:r>
            <a:endParaRPr lang="en-US" altLang="en-US"/>
          </a:p>
        </p:txBody>
      </p:sp>
    </p:spTree>
    <p:extLst>
      <p:ext uri="{BB962C8B-B14F-4D97-AF65-F5344CB8AC3E}">
        <p14:creationId xmlns:p14="http://schemas.microsoft.com/office/powerpoint/2010/main" val="6081011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57200" y="838200"/>
            <a:ext cx="6477000" cy="1143000"/>
          </a:xfrm>
        </p:spPr>
        <p:txBody>
          <a:bodyPr/>
          <a:lstStyle/>
          <a:p>
            <a:r>
              <a:rPr lang="en-US" altLang="en-US" dirty="0" smtClean="0"/>
              <a:t>Courageous Altruism</a:t>
            </a:r>
          </a:p>
        </p:txBody>
      </p:sp>
      <p:sp>
        <p:nvSpPr>
          <p:cNvPr id="56323" name="Content Placeholder 2"/>
          <p:cNvSpPr>
            <a:spLocks noGrp="1"/>
          </p:cNvSpPr>
          <p:nvPr>
            <p:ph idx="1"/>
          </p:nvPr>
        </p:nvSpPr>
        <p:spPr>
          <a:xfrm>
            <a:off x="457200" y="2133600"/>
            <a:ext cx="5791200" cy="3992563"/>
          </a:xfrm>
        </p:spPr>
        <p:txBody>
          <a:bodyPr>
            <a:normAutofit/>
          </a:bodyPr>
          <a:lstStyle/>
          <a:p>
            <a:r>
              <a:rPr lang="en-US" altLang="en-US" dirty="0" smtClean="0"/>
              <a:t>Studied non-Jewish “rescuers” and “bystanders”</a:t>
            </a:r>
          </a:p>
          <a:p>
            <a:r>
              <a:rPr lang="en-US" altLang="en-US" dirty="0" smtClean="0"/>
              <a:t>Differed in terms of:</a:t>
            </a:r>
          </a:p>
          <a:p>
            <a:pPr lvl="1"/>
            <a:r>
              <a:rPr lang="en-US" altLang="en-US" dirty="0" smtClean="0"/>
              <a:t>Social responsibility				</a:t>
            </a:r>
            <a:r>
              <a:rPr lang="en-US" altLang="en-US" dirty="0" smtClean="0"/>
              <a:t>Empathic </a:t>
            </a:r>
            <a:r>
              <a:rPr lang="en-US" altLang="en-US" dirty="0" smtClean="0"/>
              <a:t>concern</a:t>
            </a:r>
          </a:p>
          <a:p>
            <a:pPr lvl="1"/>
            <a:r>
              <a:rPr lang="en-US" altLang="en-US" dirty="0" smtClean="0"/>
              <a:t>Risk taking</a:t>
            </a:r>
          </a:p>
          <a:p>
            <a:pPr lvl="1"/>
            <a:r>
              <a:rPr lang="en-US" altLang="en-US" dirty="0" smtClean="0"/>
              <a:t>Altruistic moral reasoning</a:t>
            </a:r>
          </a:p>
        </p:txBody>
      </p:sp>
      <p:sp>
        <p:nvSpPr>
          <p:cNvPr id="4" name="Footer Placeholder 3"/>
          <p:cNvSpPr>
            <a:spLocks noGrp="1"/>
          </p:cNvSpPr>
          <p:nvPr>
            <p:ph type="ftr" sz="quarter" idx="11"/>
          </p:nvPr>
        </p:nvSpPr>
        <p:spPr/>
        <p:txBody>
          <a:bodyPr/>
          <a:lstStyle/>
          <a:p>
            <a:pPr>
              <a:defRPr/>
            </a:pPr>
            <a:r>
              <a:rPr lang="en-US" altLang="en-US" smtClean="0"/>
              <a:t>Positive Psychology: The Scientific and Practical Explorations of Human Strengths © 2014 SAGE</a:t>
            </a:r>
            <a:endParaRPr lang="en-US" altLang="en-US"/>
          </a:p>
        </p:txBody>
      </p:sp>
      <p:pic>
        <p:nvPicPr>
          <p:cNvPr id="56325" name="Picture 2" descr="miep_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50" y="1371600"/>
            <a:ext cx="16002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4" descr="oskar-schindl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810000"/>
            <a:ext cx="20113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073285" y="3118763"/>
            <a:ext cx="1765915" cy="861774"/>
          </a:xfrm>
          <a:prstGeom prst="rect">
            <a:avLst/>
          </a:prstGeom>
          <a:noFill/>
        </p:spPr>
        <p:txBody>
          <a:bodyPr wrap="square" rtlCol="0">
            <a:spAutoFit/>
          </a:bodyPr>
          <a:lstStyle/>
          <a:p>
            <a:pPr marL="0" lvl="1"/>
            <a:r>
              <a:rPr lang="en-US" altLang="en-US" sz="1600" dirty="0" err="1"/>
              <a:t>Miep</a:t>
            </a:r>
            <a:r>
              <a:rPr lang="en-US" altLang="en-US" sz="1600" dirty="0"/>
              <a:t> </a:t>
            </a:r>
            <a:r>
              <a:rPr lang="en-US" altLang="en-US" sz="1600" dirty="0" err="1"/>
              <a:t>Gies</a:t>
            </a:r>
            <a:r>
              <a:rPr lang="en-US" altLang="en-US" sz="1600" dirty="0"/>
              <a:t> (hid Anne Frank)</a:t>
            </a:r>
          </a:p>
          <a:p>
            <a:endParaRPr lang="en-US" dirty="0"/>
          </a:p>
        </p:txBody>
      </p:sp>
    </p:spTree>
    <p:extLst>
      <p:ext uri="{BB962C8B-B14F-4D97-AF65-F5344CB8AC3E}">
        <p14:creationId xmlns:p14="http://schemas.microsoft.com/office/powerpoint/2010/main" val="15701374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smtClean="0"/>
              <a:t>Undoing Fear Conditioning</a:t>
            </a:r>
          </a:p>
        </p:txBody>
      </p:sp>
      <p:sp>
        <p:nvSpPr>
          <p:cNvPr id="61443" name="Content Placeholder 2"/>
          <p:cNvSpPr>
            <a:spLocks noGrp="1"/>
          </p:cNvSpPr>
          <p:nvPr>
            <p:ph idx="1"/>
          </p:nvPr>
        </p:nvSpPr>
        <p:spPr/>
        <p:txBody>
          <a:bodyPr/>
          <a:lstStyle/>
          <a:p>
            <a:r>
              <a:rPr lang="en-US" altLang="en-US" sz="2400" smtClean="0"/>
              <a:t>When life knocks you down, get back up…as quickly as you can!</a:t>
            </a:r>
          </a:p>
          <a:p>
            <a:r>
              <a:rPr lang="en-US" altLang="en-US" sz="2400" smtClean="0"/>
              <a:t>Memories are unstable/malleable for a short period of time, where if we add another experience it may create a new memory…alter consolidation of memory</a:t>
            </a:r>
          </a:p>
          <a:p>
            <a:r>
              <a:rPr lang="en-US" altLang="en-US" sz="2400" smtClean="0"/>
              <a:t>New experience may not have to be so quick…Recent research suggests that each time a memory is retrieved, it is once again unstable for a brief period until it is reconsolidated</a:t>
            </a:r>
          </a:p>
          <a:p>
            <a:pPr lvl="1"/>
            <a:r>
              <a:rPr lang="en-US" altLang="en-US" sz="2400" smtClean="0">
                <a:hlinkClick r:id="rId2"/>
              </a:rPr>
              <a:t>Erasing Fear Memories</a:t>
            </a:r>
            <a:r>
              <a:rPr lang="en-US" altLang="en-US" sz="2400" smtClean="0"/>
              <a:t> </a:t>
            </a:r>
          </a:p>
        </p:txBody>
      </p:sp>
    </p:spTree>
    <p:extLst>
      <p:ext uri="{BB962C8B-B14F-4D97-AF65-F5344CB8AC3E}">
        <p14:creationId xmlns:p14="http://schemas.microsoft.com/office/powerpoint/2010/main" val="69328494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p:txBody>
          <a:bodyPr>
            <a:normAutofit/>
          </a:bodyPr>
          <a:lstStyle/>
          <a:p>
            <a:pPr marL="0" indent="0">
              <a:buNone/>
            </a:pPr>
            <a:r>
              <a:rPr lang="en-US" dirty="0"/>
              <a:t>Preliminary wisdom about Wisdom </a:t>
            </a:r>
            <a:endParaRPr lang="en-US" dirty="0" smtClean="0"/>
          </a:p>
          <a:p>
            <a:r>
              <a:rPr lang="en-US" dirty="0" err="1" smtClean="0"/>
              <a:t>Kunzmann</a:t>
            </a:r>
            <a:r>
              <a:rPr lang="en-US" dirty="0" smtClean="0"/>
              <a:t> </a:t>
            </a:r>
            <a:r>
              <a:rPr lang="en-US" dirty="0"/>
              <a:t>and </a:t>
            </a:r>
            <a:r>
              <a:rPr lang="en-US" dirty="0" err="1" smtClean="0"/>
              <a:t>Strange’s</a:t>
            </a:r>
            <a:r>
              <a:rPr lang="en-US" dirty="0" smtClean="0"/>
              <a:t> three </a:t>
            </a:r>
            <a:r>
              <a:rPr lang="en-US" dirty="0"/>
              <a:t>basic ways </a:t>
            </a:r>
            <a:r>
              <a:rPr lang="en-US" dirty="0" smtClean="0"/>
              <a:t>of defining wisdom </a:t>
            </a:r>
          </a:p>
          <a:p>
            <a:pPr lvl="1"/>
            <a:r>
              <a:rPr lang="en-US" dirty="0" smtClean="0"/>
              <a:t>Mature personality development</a:t>
            </a:r>
          </a:p>
          <a:p>
            <a:pPr lvl="1"/>
            <a:r>
              <a:rPr lang="en-US" dirty="0" smtClean="0"/>
              <a:t>Post-formal reasoning</a:t>
            </a:r>
          </a:p>
          <a:p>
            <a:pPr lvl="1"/>
            <a:r>
              <a:rPr lang="en-US" dirty="0" smtClean="0"/>
              <a:t>Expanded form of pragmatic or practical intelligence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7</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Tree>
    <p:extLst>
      <p:ext uri="{BB962C8B-B14F-4D97-AF65-F5344CB8AC3E}">
        <p14:creationId xmlns:p14="http://schemas.microsoft.com/office/powerpoint/2010/main" val="3589801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normAutofit fontScale="90000"/>
          </a:bodyPr>
          <a:lstStyle/>
          <a:p>
            <a:r>
              <a:rPr lang="en-US" altLang="en-US" smtClean="0"/>
              <a:t>Practical Applications: Learning to Face Fear</a:t>
            </a:r>
          </a:p>
        </p:txBody>
      </p:sp>
      <p:sp>
        <p:nvSpPr>
          <p:cNvPr id="3" name="Content Placeholder 2"/>
          <p:cNvSpPr>
            <a:spLocks noGrp="1"/>
          </p:cNvSpPr>
          <p:nvPr>
            <p:ph idx="1"/>
          </p:nvPr>
        </p:nvSpPr>
        <p:spPr>
          <a:xfrm>
            <a:off x="464574" y="2209800"/>
            <a:ext cx="6248400" cy="4267200"/>
          </a:xfrm>
        </p:spPr>
        <p:txBody>
          <a:bodyPr>
            <a:normAutofit fontScale="62500" lnSpcReduction="20000"/>
          </a:bodyPr>
          <a:lstStyle/>
          <a:p>
            <a:pPr>
              <a:defRPr/>
            </a:pPr>
            <a:r>
              <a:rPr lang="en-US" dirty="0"/>
              <a:t>View fear as a guide</a:t>
            </a:r>
          </a:p>
          <a:p>
            <a:pPr lvl="1">
              <a:defRPr/>
            </a:pPr>
            <a:r>
              <a:rPr lang="en-US" dirty="0"/>
              <a:t>View fear as normal, not something to avoid</a:t>
            </a:r>
          </a:p>
          <a:p>
            <a:pPr lvl="1">
              <a:defRPr/>
            </a:pPr>
            <a:r>
              <a:rPr lang="en-US" dirty="0"/>
              <a:t>Accept it, welcome it</a:t>
            </a:r>
          </a:p>
          <a:p>
            <a:pPr lvl="1">
              <a:defRPr/>
            </a:pPr>
            <a:r>
              <a:rPr lang="en-US" dirty="0"/>
              <a:t>There is a difference between fear and panic</a:t>
            </a:r>
          </a:p>
          <a:p>
            <a:pPr lvl="1">
              <a:defRPr/>
            </a:pPr>
            <a:r>
              <a:rPr lang="en-US" dirty="0" smtClean="0">
                <a:hlinkClick r:id="rId2"/>
              </a:rPr>
              <a:t>Navy SEALS Mental Training</a:t>
            </a:r>
            <a:r>
              <a:rPr lang="en-US" dirty="0" smtClean="0"/>
              <a:t> </a:t>
            </a:r>
          </a:p>
          <a:p>
            <a:pPr lvl="1">
              <a:defRPr/>
            </a:pPr>
            <a:r>
              <a:rPr lang="en-US" dirty="0" smtClean="0"/>
              <a:t>Moderate levels of fear may sharpen focus and decision making</a:t>
            </a:r>
          </a:p>
          <a:p>
            <a:pPr>
              <a:defRPr/>
            </a:pPr>
            <a:r>
              <a:rPr lang="en-US" dirty="0" smtClean="0"/>
              <a:t>View fear as an opportunity</a:t>
            </a:r>
          </a:p>
          <a:p>
            <a:pPr lvl="1">
              <a:defRPr/>
            </a:pPr>
            <a:r>
              <a:rPr lang="en-US" dirty="0" smtClean="0"/>
              <a:t>To develop courage, self-esteem, a sense of mastery</a:t>
            </a:r>
          </a:p>
          <a:p>
            <a:pPr>
              <a:defRPr/>
            </a:pPr>
            <a:r>
              <a:rPr lang="en-US" dirty="0" smtClean="0"/>
              <a:t>Focus on the goal or mission</a:t>
            </a:r>
          </a:p>
          <a:p>
            <a:pPr lvl="1">
              <a:defRPr/>
            </a:pPr>
            <a:r>
              <a:rPr lang="en-US" dirty="0" smtClean="0"/>
              <a:t>Looking ahead for a bigger view of the situation</a:t>
            </a:r>
          </a:p>
          <a:p>
            <a:pPr lvl="1">
              <a:defRPr/>
            </a:pPr>
            <a:r>
              <a:rPr lang="en-US" dirty="0" err="1" smtClean="0">
                <a:hlinkClick r:id="rId3"/>
              </a:rPr>
              <a:t>Sullenberger</a:t>
            </a:r>
            <a:r>
              <a:rPr lang="en-US" dirty="0" smtClean="0">
                <a:hlinkClick r:id="rId3"/>
              </a:rPr>
              <a:t> Miracle on the Hudson</a:t>
            </a:r>
            <a:endParaRPr lang="en-US" dirty="0" smtClean="0"/>
          </a:p>
          <a:p>
            <a:pPr lvl="1">
              <a:defRPr/>
            </a:pPr>
            <a:r>
              <a:rPr lang="en-US" dirty="0" smtClean="0"/>
              <a:t>“challenge of a lifetime” and also provided “opportunities”   </a:t>
            </a:r>
          </a:p>
          <a:p>
            <a:pPr marL="342900" lvl="1" indent="0">
              <a:buFont typeface="Wingdings" panose="05000000000000000000" pitchFamily="2" charset="2"/>
              <a:buNone/>
              <a:defRPr/>
            </a:pPr>
            <a:endParaRPr lang="en-US" dirty="0" smtClean="0"/>
          </a:p>
        </p:txBody>
      </p:sp>
      <p:pic>
        <p:nvPicPr>
          <p:cNvPr id="62468"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45225" y="4343400"/>
            <a:ext cx="2441575"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5788912"/>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normAutofit fontScale="90000"/>
          </a:bodyPr>
          <a:lstStyle/>
          <a:p>
            <a:r>
              <a:rPr lang="en-US" altLang="en-US" smtClean="0"/>
              <a:t>Practical Applications: Learning to Face Fear</a:t>
            </a:r>
          </a:p>
        </p:txBody>
      </p:sp>
      <p:sp>
        <p:nvSpPr>
          <p:cNvPr id="63491" name="Content Placeholder 2"/>
          <p:cNvSpPr>
            <a:spLocks noGrp="1"/>
          </p:cNvSpPr>
          <p:nvPr>
            <p:ph idx="1"/>
          </p:nvPr>
        </p:nvSpPr>
        <p:spPr>
          <a:xfrm>
            <a:off x="228600" y="2224088"/>
            <a:ext cx="6954838" cy="3262312"/>
          </a:xfrm>
        </p:spPr>
        <p:txBody>
          <a:bodyPr/>
          <a:lstStyle/>
          <a:p>
            <a:r>
              <a:rPr lang="en-US" altLang="en-US" sz="2800" smtClean="0"/>
              <a:t>Acquire information about what is feared</a:t>
            </a:r>
          </a:p>
          <a:p>
            <a:pPr lvl="1"/>
            <a:r>
              <a:rPr lang="en-US" altLang="en-US" smtClean="0"/>
              <a:t>Helps to build self-efficacy</a:t>
            </a:r>
          </a:p>
          <a:p>
            <a:pPr lvl="1"/>
            <a:r>
              <a:rPr lang="en-US" altLang="en-US" smtClean="0"/>
              <a:t>Practice, practice, practice so not as overwhelmed or surprised by the unknown</a:t>
            </a:r>
          </a:p>
        </p:txBody>
      </p:sp>
    </p:spTree>
    <p:extLst>
      <p:ext uri="{BB962C8B-B14F-4D97-AF65-F5344CB8AC3E}">
        <p14:creationId xmlns:p14="http://schemas.microsoft.com/office/powerpoint/2010/main" val="917452287"/>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normAutofit fontScale="90000"/>
          </a:bodyPr>
          <a:lstStyle/>
          <a:p>
            <a:r>
              <a:rPr lang="en-US" altLang="en-US" smtClean="0"/>
              <a:t>Practical Applications: Learning to Face Fear</a:t>
            </a:r>
          </a:p>
        </p:txBody>
      </p:sp>
      <p:sp>
        <p:nvSpPr>
          <p:cNvPr id="64515" name="Content Placeholder 2"/>
          <p:cNvSpPr>
            <a:spLocks noGrp="1"/>
          </p:cNvSpPr>
          <p:nvPr>
            <p:ph idx="1"/>
          </p:nvPr>
        </p:nvSpPr>
        <p:spPr>
          <a:xfrm>
            <a:off x="228600" y="2209800"/>
            <a:ext cx="6954838" cy="3962400"/>
          </a:xfrm>
        </p:spPr>
        <p:txBody>
          <a:bodyPr>
            <a:normAutofit fontScale="92500" lnSpcReduction="20000"/>
          </a:bodyPr>
          <a:lstStyle/>
          <a:p>
            <a:r>
              <a:rPr lang="en-US" altLang="en-US" sz="2800" dirty="0" smtClean="0"/>
              <a:t>Learn and practice the skills necessary to master the fear</a:t>
            </a:r>
          </a:p>
          <a:p>
            <a:pPr lvl="1"/>
            <a:r>
              <a:rPr lang="en-US" altLang="en-US" dirty="0" smtClean="0"/>
              <a:t>Helps to build self-efficacy…mastery experience</a:t>
            </a:r>
          </a:p>
          <a:p>
            <a:pPr lvl="1"/>
            <a:r>
              <a:rPr lang="en-US" altLang="en-US" dirty="0" smtClean="0">
                <a:hlinkClick r:id="rId2"/>
              </a:rPr>
              <a:t>Navy SEALS How to get over a wall</a:t>
            </a:r>
            <a:r>
              <a:rPr lang="en-US" altLang="en-US" dirty="0" smtClean="0"/>
              <a:t> </a:t>
            </a:r>
          </a:p>
          <a:p>
            <a:pPr lvl="1"/>
            <a:r>
              <a:rPr lang="en-US" altLang="en-US" dirty="0" smtClean="0"/>
              <a:t>David Belle and Parkour </a:t>
            </a:r>
            <a:r>
              <a:rPr lang="en-US" altLang="en-US" dirty="0" smtClean="0">
                <a:hlinkClick r:id="rId3"/>
              </a:rPr>
              <a:t>An Interview</a:t>
            </a:r>
            <a:r>
              <a:rPr lang="en-US" altLang="en-US" dirty="0" smtClean="0"/>
              <a:t> </a:t>
            </a:r>
          </a:p>
          <a:p>
            <a:r>
              <a:rPr lang="en-US" altLang="en-US" sz="2800" dirty="0" smtClean="0"/>
              <a:t>Face fear with friends and colleagues</a:t>
            </a:r>
          </a:p>
          <a:p>
            <a:r>
              <a:rPr lang="en-US" altLang="en-US" sz="2800" dirty="0" smtClean="0"/>
              <a:t>Face fear with spiritual support</a:t>
            </a:r>
          </a:p>
          <a:p>
            <a:r>
              <a:rPr lang="en-US" altLang="en-US" sz="2800" dirty="0" smtClean="0"/>
              <a:t>Get someone or an organization to push you</a:t>
            </a:r>
          </a:p>
          <a:p>
            <a:endParaRPr lang="en-US" altLang="en-US" dirty="0" smtClean="0"/>
          </a:p>
        </p:txBody>
      </p:sp>
      <p:pic>
        <p:nvPicPr>
          <p:cNvPr id="6451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3810000"/>
            <a:ext cx="2351088"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2406650"/>
            <a:ext cx="11303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731274"/>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57200" y="838200"/>
            <a:ext cx="4800600" cy="1143000"/>
          </a:xfrm>
        </p:spPr>
        <p:txBody>
          <a:bodyPr>
            <a:normAutofit/>
          </a:bodyPr>
          <a:lstStyle/>
          <a:p>
            <a:r>
              <a:rPr lang="en-US" altLang="en-US" sz="3200" dirty="0" smtClean="0"/>
              <a:t>Practical Applications: Learning to Face Fear</a:t>
            </a:r>
          </a:p>
        </p:txBody>
      </p:sp>
      <p:sp>
        <p:nvSpPr>
          <p:cNvPr id="3" name="Content Placeholder 2"/>
          <p:cNvSpPr>
            <a:spLocks noGrp="1"/>
          </p:cNvSpPr>
          <p:nvPr>
            <p:ph idx="1"/>
          </p:nvPr>
        </p:nvSpPr>
        <p:spPr>
          <a:xfrm>
            <a:off x="228600" y="1987550"/>
            <a:ext cx="8229600" cy="3956050"/>
          </a:xfrm>
        </p:spPr>
        <p:txBody>
          <a:bodyPr/>
          <a:lstStyle/>
          <a:p>
            <a:pPr>
              <a:spcBef>
                <a:spcPts val="0"/>
              </a:spcBef>
              <a:defRPr/>
            </a:pPr>
            <a:r>
              <a:rPr lang="en-US" sz="2600" dirty="0" smtClean="0"/>
              <a:t>Face </a:t>
            </a:r>
            <a:r>
              <a:rPr lang="en-US" sz="2600" dirty="0"/>
              <a:t>fear with friends </a:t>
            </a:r>
            <a:endParaRPr lang="en-US" sz="2600" dirty="0" smtClean="0"/>
          </a:p>
          <a:p>
            <a:pPr marL="0" indent="0">
              <a:spcBef>
                <a:spcPts val="0"/>
              </a:spcBef>
              <a:buFont typeface="Wingdings" panose="05000000000000000000" pitchFamily="2" charset="2"/>
              <a:buNone/>
              <a:defRPr/>
            </a:pPr>
            <a:r>
              <a:rPr lang="en-US" sz="2600" dirty="0"/>
              <a:t>	</a:t>
            </a:r>
            <a:r>
              <a:rPr lang="en-US" sz="2600" dirty="0" smtClean="0"/>
              <a:t>and </a:t>
            </a:r>
            <a:r>
              <a:rPr lang="en-US" sz="2600" dirty="0"/>
              <a:t>colleagues</a:t>
            </a:r>
          </a:p>
          <a:p>
            <a:pPr>
              <a:defRPr/>
            </a:pPr>
            <a:r>
              <a:rPr lang="en-US" sz="2600" dirty="0"/>
              <a:t>Face fear with spiritual </a:t>
            </a:r>
            <a:r>
              <a:rPr lang="en-US" sz="2600" dirty="0" smtClean="0"/>
              <a:t>support</a:t>
            </a:r>
          </a:p>
          <a:p>
            <a:pPr lvl="1">
              <a:defRPr/>
            </a:pPr>
            <a:r>
              <a:rPr lang="en-US" sz="2400" dirty="0" smtClean="0"/>
              <a:t>Milton </a:t>
            </a:r>
            <a:r>
              <a:rPr lang="en-US" sz="2400" dirty="0" err="1" smtClean="0"/>
              <a:t>Klarsfeld</a:t>
            </a:r>
            <a:r>
              <a:rPr lang="en-US" sz="2400" dirty="0" smtClean="0"/>
              <a:t>, Albany businessman, WWII POW, upon capture was placed in a box for 10 days where he nearly starved to death. It was during this time that he planned out the rest of his life. It gave him hope for the future.</a:t>
            </a:r>
            <a:endParaRPr lang="en-US" sz="2400" dirty="0"/>
          </a:p>
          <a:p>
            <a:pPr>
              <a:defRPr/>
            </a:pPr>
            <a:r>
              <a:rPr lang="en-US" sz="2600" dirty="0"/>
              <a:t>Get someone or an organization to push you</a:t>
            </a:r>
          </a:p>
          <a:p>
            <a:pPr>
              <a:defRPr/>
            </a:pPr>
            <a:endParaRPr lang="en-US" dirty="0"/>
          </a:p>
        </p:txBody>
      </p:sp>
      <p:pic>
        <p:nvPicPr>
          <p:cNvPr id="6554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38200"/>
            <a:ext cx="356870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733446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p:txBody>
          <a:bodyPr>
            <a:normAutofit fontScale="77500" lnSpcReduction="20000"/>
          </a:bodyPr>
          <a:lstStyle/>
          <a:p>
            <a:pPr marL="0" indent="0">
              <a:buNone/>
            </a:pPr>
            <a:r>
              <a:rPr lang="en-US" dirty="0"/>
              <a:t>Preliminary wisdom about Wisdom </a:t>
            </a:r>
            <a:endParaRPr lang="en-US" dirty="0" smtClean="0"/>
          </a:p>
          <a:p>
            <a:r>
              <a:rPr lang="en-US" dirty="0" err="1" smtClean="0"/>
              <a:t>Bangen</a:t>
            </a:r>
            <a:r>
              <a:rPr lang="en-US" dirty="0"/>
              <a:t>, Meeks, and </a:t>
            </a:r>
            <a:r>
              <a:rPr lang="en-US" dirty="0" err="1" smtClean="0"/>
              <a:t>Jeste’s</a:t>
            </a:r>
            <a:r>
              <a:rPr lang="en-US" dirty="0" smtClean="0"/>
              <a:t> elements </a:t>
            </a:r>
            <a:r>
              <a:rPr lang="en-US" dirty="0"/>
              <a:t>or traits usually associated with </a:t>
            </a:r>
            <a:r>
              <a:rPr lang="en-US" dirty="0" smtClean="0"/>
              <a:t>wisdom</a:t>
            </a:r>
          </a:p>
          <a:p>
            <a:pPr lvl="1"/>
            <a:r>
              <a:rPr lang="en-US" dirty="0" smtClean="0"/>
              <a:t>Knowledge of life</a:t>
            </a:r>
          </a:p>
          <a:p>
            <a:pPr lvl="1"/>
            <a:r>
              <a:rPr lang="en-US" dirty="0" smtClean="0"/>
              <a:t>Prosocial values</a:t>
            </a:r>
          </a:p>
          <a:p>
            <a:pPr lvl="1"/>
            <a:r>
              <a:rPr lang="en-US" dirty="0"/>
              <a:t>S</a:t>
            </a:r>
            <a:r>
              <a:rPr lang="en-US" dirty="0" smtClean="0"/>
              <a:t>elf-understanding </a:t>
            </a:r>
          </a:p>
          <a:p>
            <a:pPr lvl="1"/>
            <a:r>
              <a:rPr lang="en-US" dirty="0" smtClean="0"/>
              <a:t>Emotional homeostasis</a:t>
            </a:r>
          </a:p>
          <a:p>
            <a:pPr lvl="1"/>
            <a:r>
              <a:rPr lang="en-US" dirty="0" smtClean="0"/>
              <a:t>Tolerance</a:t>
            </a:r>
          </a:p>
          <a:p>
            <a:pPr lvl="1"/>
            <a:r>
              <a:rPr lang="en-US" dirty="0" smtClean="0"/>
              <a:t>Openness</a:t>
            </a:r>
          </a:p>
          <a:p>
            <a:pPr lvl="1"/>
            <a:r>
              <a:rPr lang="en-US" dirty="0" smtClean="0"/>
              <a:t>Self-understanding</a:t>
            </a:r>
          </a:p>
          <a:p>
            <a:pPr lvl="1"/>
            <a:r>
              <a:rPr lang="en-US" dirty="0" smtClean="0"/>
              <a:t>Sense of humor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stretch>
            <a:fillRect/>
          </a:stretch>
        </p:blipFill>
        <p:spPr>
          <a:xfrm>
            <a:off x="4572000" y="3429000"/>
            <a:ext cx="4000500" cy="2252282"/>
          </a:xfrm>
          <a:prstGeom prst="rect">
            <a:avLst/>
          </a:prstGeom>
        </p:spPr>
      </p:pic>
    </p:spTree>
    <p:extLst>
      <p:ext uri="{BB962C8B-B14F-4D97-AF65-F5344CB8AC3E}">
        <p14:creationId xmlns:p14="http://schemas.microsoft.com/office/powerpoint/2010/main" val="3578018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Wisdom</a:t>
            </a:r>
            <a:endParaRPr lang="en-US" dirty="0"/>
          </a:p>
        </p:txBody>
      </p:sp>
      <p:sp>
        <p:nvSpPr>
          <p:cNvPr id="9" name="Content Placeholder 8"/>
          <p:cNvSpPr>
            <a:spLocks noGrp="1"/>
          </p:cNvSpPr>
          <p:nvPr>
            <p:ph idx="1"/>
          </p:nvPr>
        </p:nvSpPr>
        <p:spPr>
          <a:xfrm>
            <a:off x="457200" y="2133601"/>
            <a:ext cx="8229600" cy="1219200"/>
          </a:xfrm>
        </p:spPr>
        <p:txBody>
          <a:bodyPr>
            <a:normAutofit/>
          </a:bodyPr>
          <a:lstStyle/>
          <a:p>
            <a:pPr marL="0" indent="0">
              <a:buNone/>
            </a:pPr>
            <a:r>
              <a:rPr lang="en-US" dirty="0"/>
              <a:t>Preliminary wisdom about Wisdom </a:t>
            </a:r>
            <a:endParaRPr lang="en-US" dirty="0" smtClean="0"/>
          </a:p>
          <a:p>
            <a:r>
              <a:rPr lang="en-US" dirty="0" smtClean="0"/>
              <a:t>Bassett Theory of Emergent Wisdom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pic>
        <p:nvPicPr>
          <p:cNvPr id="3" name="Picture 2"/>
          <p:cNvPicPr>
            <a:picLocks noChangeAspect="1"/>
          </p:cNvPicPr>
          <p:nvPr/>
        </p:nvPicPr>
        <p:blipFill>
          <a:blip r:embed="rId3"/>
          <a:stretch>
            <a:fillRect/>
          </a:stretch>
        </p:blipFill>
        <p:spPr>
          <a:xfrm>
            <a:off x="4572000" y="3429000"/>
            <a:ext cx="4000500" cy="2252282"/>
          </a:xfrm>
          <a:prstGeom prst="rect">
            <a:avLst/>
          </a:prstGeom>
        </p:spPr>
      </p:pic>
      <p:sp>
        <p:nvSpPr>
          <p:cNvPr id="4" name="TextBox 3"/>
          <p:cNvSpPr txBox="1"/>
          <p:nvPr/>
        </p:nvSpPr>
        <p:spPr>
          <a:xfrm>
            <a:off x="457200" y="3733800"/>
            <a:ext cx="3962400" cy="2492990"/>
          </a:xfrm>
          <a:prstGeom prst="rect">
            <a:avLst/>
          </a:prstGeom>
          <a:noFill/>
        </p:spPr>
        <p:txBody>
          <a:bodyPr wrap="square" rtlCol="0">
            <a:spAutoFit/>
          </a:bodyPr>
          <a:lstStyle/>
          <a:p>
            <a:pPr algn="ctr"/>
            <a:r>
              <a:rPr lang="en-US" sz="2400" dirty="0" smtClean="0"/>
              <a:t>Wisdom emerges out of a complex series of interactions among various wisdom-related capabilities and abilities</a:t>
            </a:r>
          </a:p>
          <a:p>
            <a:endParaRPr lang="en-US" dirty="0"/>
          </a:p>
          <a:p>
            <a:endParaRPr lang="en-US" dirty="0"/>
          </a:p>
        </p:txBody>
      </p:sp>
    </p:spTree>
    <p:extLst>
      <p:ext uri="{BB962C8B-B14F-4D97-AF65-F5344CB8AC3E}">
        <p14:creationId xmlns:p14="http://schemas.microsoft.com/office/powerpoint/2010/main" val="139762821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6459BC2-B659-487D-BEB2-F955C117AB60}" vid="{DBD5FE40-1BE0-49FE-A5ED-32525EB844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1653</TotalTime>
  <Words>7391</Words>
  <Application>Microsoft Office PowerPoint</Application>
  <PresentationFormat>On-screen Show (4:3)</PresentationFormat>
  <Paragraphs>908</Paragraphs>
  <Slides>73</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Times New Roman</vt:lpstr>
      <vt:lpstr>Wingdings</vt:lpstr>
      <vt:lpstr>Theme1</vt:lpstr>
      <vt:lpstr>PowerPoint Presentation</vt:lpstr>
      <vt:lpstr>Models of Optimal Well-Being</vt:lpstr>
      <vt:lpstr>Wisdom</vt:lpstr>
      <vt:lpstr>Wisdom</vt:lpstr>
      <vt:lpstr>Wisdom</vt:lpstr>
      <vt:lpstr>Wisdom</vt:lpstr>
      <vt:lpstr>Wisdom</vt:lpstr>
      <vt:lpstr>Wisdom</vt:lpstr>
      <vt:lpstr>Wisdom</vt:lpstr>
      <vt:lpstr>Wisdom</vt:lpstr>
      <vt:lpstr>Wisdom</vt:lpstr>
      <vt:lpstr>College Students View of Wise People</vt:lpstr>
      <vt:lpstr>College Students View of Wise People</vt:lpstr>
      <vt:lpstr>College Students View of Wise People</vt:lpstr>
      <vt:lpstr>Wisdom</vt:lpstr>
      <vt:lpstr>Wisdom</vt:lpstr>
      <vt:lpstr>Wisdom: Perspectives</vt:lpstr>
      <vt:lpstr>Wisdom</vt:lpstr>
      <vt:lpstr>Wisdom</vt:lpstr>
      <vt:lpstr>Wisdom</vt:lpstr>
      <vt:lpstr>Wisdom</vt:lpstr>
      <vt:lpstr>Wisdom</vt:lpstr>
      <vt:lpstr>Wisdom</vt:lpstr>
      <vt:lpstr>Early Psychodynamic Ideas on Optimal Personality</vt:lpstr>
      <vt:lpstr>Early Psychodynamic Ideas on Optimal Personality</vt:lpstr>
      <vt:lpstr>Early Psychodynamic Ideas on Optimal Personality</vt:lpstr>
      <vt:lpstr>Early Psychodynamic Ideas on Optimal Personality</vt:lpstr>
      <vt:lpstr>Early Psychodynamic Ideas on Optimal Personality</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Humanistic Perspectives</vt:lpstr>
      <vt:lpstr>Purpose in Life, the Quiet Ego, and Personal Growth</vt:lpstr>
      <vt:lpstr>Purpose in Life, the Quiet Ego, and Personal Growth</vt:lpstr>
      <vt:lpstr>Purpose in Life, the Quiet Ego, and Personal Growth</vt:lpstr>
      <vt:lpstr>Purpose in Life, the Quiet Ego, and Personal Growth</vt:lpstr>
      <vt:lpstr>The Optimal Personality: Common Themes</vt:lpstr>
      <vt:lpstr>The Optimal Personality: Common Themes</vt:lpstr>
      <vt:lpstr>The Optimal Personality: Common Themes</vt:lpstr>
      <vt:lpstr>Theories of Courage</vt:lpstr>
      <vt:lpstr>Implicit Theories of Courage</vt:lpstr>
      <vt:lpstr>Implicit Theories of Courage</vt:lpstr>
      <vt:lpstr>Implicit Theories of Courage</vt:lpstr>
      <vt:lpstr>Implicit Theories of Courage</vt:lpstr>
      <vt:lpstr>Physical Courage</vt:lpstr>
      <vt:lpstr>Moral Courage</vt:lpstr>
      <vt:lpstr>Moral Courage</vt:lpstr>
      <vt:lpstr>Kidder Moral Courage: 3 Components</vt:lpstr>
      <vt:lpstr>Vital Courage</vt:lpstr>
      <vt:lpstr>Melissa Stockwell</vt:lpstr>
      <vt:lpstr>Implicit Theories of Courage</vt:lpstr>
      <vt:lpstr>Empowering Women…sorry, not sorry</vt:lpstr>
      <vt:lpstr>Implicit Theories of Courage</vt:lpstr>
      <vt:lpstr>Courageous Altruism</vt:lpstr>
      <vt:lpstr>Undoing Fear Conditioning</vt:lpstr>
      <vt:lpstr>Practical Applications: Learning to Face Fear</vt:lpstr>
      <vt:lpstr>Practical Applications: Learning to Face Fear</vt:lpstr>
      <vt:lpstr>Practical Applications: Learning to Face Fear</vt:lpstr>
      <vt:lpstr>Practical Applications: Learning to Face Fear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Ancheta, Katie</dc:creator>
  <cp:lastModifiedBy>Traver, Holly</cp:lastModifiedBy>
  <cp:revision>101</cp:revision>
  <dcterms:created xsi:type="dcterms:W3CDTF">2006-08-16T00:00:00Z</dcterms:created>
  <dcterms:modified xsi:type="dcterms:W3CDTF">2020-03-27T13:30:27Z</dcterms:modified>
</cp:coreProperties>
</file>